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9" r:id="rId2"/>
    <p:sldId id="260" r:id="rId3"/>
    <p:sldId id="264" r:id="rId4"/>
    <p:sldId id="271" r:id="rId5"/>
    <p:sldId id="273" r:id="rId6"/>
    <p:sldId id="274" r:id="rId7"/>
    <p:sldId id="279" r:id="rId8"/>
    <p:sldId id="257" r:id="rId9"/>
    <p:sldId id="258" r:id="rId10"/>
    <p:sldId id="261" r:id="rId11"/>
    <p:sldId id="275" r:id="rId12"/>
    <p:sldId id="263" r:id="rId13"/>
    <p:sldId id="262" r:id="rId14"/>
    <p:sldId id="266" r:id="rId15"/>
    <p:sldId id="276" r:id="rId16"/>
    <p:sldId id="268" r:id="rId17"/>
    <p:sldId id="277" r:id="rId18"/>
    <p:sldId id="269" r:id="rId19"/>
    <p:sldId id="270" r:id="rId20"/>
    <p:sldId id="278"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1" d="100"/>
          <a:sy n="121" d="100"/>
        </p:scale>
        <p:origin x="-296"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349C32E-3105-2449-BE89-3E0C7B0E90BD}" type="datetimeFigureOut">
              <a:rPr lang="en-US" smtClean="0"/>
              <a:pPr/>
              <a:t>3/26/12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D10E09-D102-BA46-8256-22C55B318ECE}" type="slidenum">
              <a:rPr lang="en-US" smtClean="0"/>
              <a:pPr/>
              <a:t>‹#›</a:t>
            </a:fld>
            <a:endParaRPr lang="en-US"/>
          </a:p>
        </p:txBody>
      </p:sp>
    </p:spTree>
    <p:extLst>
      <p:ext uri="{BB962C8B-B14F-4D97-AF65-F5344CB8AC3E}">
        <p14:creationId xmlns:p14="http://schemas.microsoft.com/office/powerpoint/2010/main" val="204870826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the </a:t>
            </a:r>
            <a:r>
              <a:rPr lang="en-US" dirty="0" err="1" smtClean="0"/>
              <a:t>Rstudio</a:t>
            </a:r>
            <a:r>
              <a:rPr lang="en-US" baseline="0" dirty="0" smtClean="0"/>
              <a:t> interface.  You can see it has four panes – one which is a code editor, one which is the console, where all of the code runs, one that shows either the workspace or history, and a fourth pane with files, plots, packages, and help tabs.  Now, your initial </a:t>
            </a:r>
            <a:r>
              <a:rPr lang="en-US" baseline="0" dirty="0" err="1" smtClean="0"/>
              <a:t>interfacemight</a:t>
            </a:r>
            <a:r>
              <a:rPr lang="en-US" baseline="0" dirty="0" smtClean="0"/>
              <a:t> not look quite like mine.  That's because I've customized mine.  In addition to re-sizing the panes, I've also arranged them just the way I like.  You can do this by going to the preferences menu, as seen in the next slide.</a:t>
            </a:r>
            <a:endParaRPr lang="en-US" dirty="0"/>
          </a:p>
        </p:txBody>
      </p:sp>
      <p:sp>
        <p:nvSpPr>
          <p:cNvPr id="4" name="Slide Number Placeholder 3"/>
          <p:cNvSpPr>
            <a:spLocks noGrp="1"/>
          </p:cNvSpPr>
          <p:nvPr>
            <p:ph type="sldNum" sz="quarter" idx="10"/>
          </p:nvPr>
        </p:nvSpPr>
        <p:spPr/>
        <p:txBody>
          <a:bodyPr/>
          <a:lstStyle/>
          <a:p>
            <a:fld id="{5BD10E09-D102-BA46-8256-22C55B318ECE}" type="slidenum">
              <a:rPr lang="en-US" smtClean="0"/>
              <a:pPr/>
              <a:t>3</a:t>
            </a:fld>
            <a:endParaRPr lang="en-US"/>
          </a:p>
        </p:txBody>
      </p:sp>
    </p:spTree>
    <p:extLst>
      <p:ext uri="{BB962C8B-B14F-4D97-AF65-F5344CB8AC3E}">
        <p14:creationId xmlns:p14="http://schemas.microsoft.com/office/powerpoint/2010/main" val="16236394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Let's take a look at your data to make sure it was imported</a:t>
            </a:r>
            <a:r>
              <a:rPr lang="en-US" baseline="0" dirty="0" smtClean="0"/>
              <a:t> properly.  We can do this by just typing in </a:t>
            </a:r>
            <a:r>
              <a:rPr lang="en-US" baseline="0" dirty="0" err="1" smtClean="0"/>
              <a:t>keeley</a:t>
            </a:r>
            <a:r>
              <a:rPr lang="en-US" baseline="0" dirty="0" smtClean="0"/>
              <a:t> in the console, but there are too many rows.  To look at just the first few, we use the head function.  head(</a:t>
            </a:r>
            <a:r>
              <a:rPr lang="en-US" baseline="0" dirty="0" err="1" smtClean="0"/>
              <a:t>keeley</a:t>
            </a:r>
            <a:r>
              <a:rPr lang="en-US" baseline="0" dirty="0" smtClean="0"/>
              <a:t>) looks at the first six rows of the </a:t>
            </a:r>
            <a:r>
              <a:rPr lang="en-US" baseline="0" dirty="0" err="1" smtClean="0"/>
              <a:t>keeley</a:t>
            </a:r>
            <a:r>
              <a:rPr lang="en-US" baseline="0" dirty="0" smtClean="0"/>
              <a:t> data frame.  Note the columns all have names.</a:t>
            </a:r>
          </a:p>
          <a:p>
            <a:endParaRPr lang="en-US" baseline="0" dirty="0" smtClean="0"/>
          </a:p>
          <a:p>
            <a:r>
              <a:rPr lang="en-US" baseline="0" dirty="0" smtClean="0"/>
              <a:t>Note, whenever I </a:t>
            </a:r>
            <a:r>
              <a:rPr lang="en-US" baseline="0" dirty="0" err="1" smtClean="0"/>
              <a:t>preceed</a:t>
            </a:r>
            <a:r>
              <a:rPr lang="en-US" baseline="0" dirty="0" smtClean="0"/>
              <a:t> something with a "&gt;" that means I'm entering it in the console.</a:t>
            </a:r>
            <a:endParaRPr lang="en-US" dirty="0"/>
          </a:p>
        </p:txBody>
      </p:sp>
      <p:sp>
        <p:nvSpPr>
          <p:cNvPr id="4" name="Slide Number Placeholder 3"/>
          <p:cNvSpPr>
            <a:spLocks noGrp="1"/>
          </p:cNvSpPr>
          <p:nvPr>
            <p:ph type="sldNum" sz="quarter" idx="10"/>
          </p:nvPr>
        </p:nvSpPr>
        <p:spPr/>
        <p:txBody>
          <a:bodyPr/>
          <a:lstStyle/>
          <a:p>
            <a:fld id="{5BD10E09-D102-BA46-8256-22C55B318ECE}" type="slidenum">
              <a:rPr lang="en-US" smtClean="0"/>
              <a:pPr/>
              <a:t>13</a:t>
            </a:fld>
            <a:endParaRPr lang="en-US"/>
          </a:p>
        </p:txBody>
      </p:sp>
    </p:spTree>
    <p:extLst>
      <p:ext uri="{BB962C8B-B14F-4D97-AF65-F5344CB8AC3E}">
        <p14:creationId xmlns:p14="http://schemas.microsoft.com/office/powerpoint/2010/main" val="7752469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OK, let's build a simple model.  Here we have a three variable model.  To specify this model in </a:t>
            </a:r>
            <a:r>
              <a:rPr lang="en-US" dirty="0" err="1" smtClean="0"/>
              <a:t>lavaan</a:t>
            </a:r>
            <a:r>
              <a:rPr lang="en-US" dirty="0" smtClean="0"/>
              <a:t>, we create a string of text (surrounded by quotes).  Every line of the string is a different linear</a:t>
            </a:r>
            <a:r>
              <a:rPr lang="en-US" baseline="0" dirty="0" smtClean="0"/>
              <a:t> statistical relationship.  In this model, cover is determined by both age and </a:t>
            </a:r>
            <a:r>
              <a:rPr lang="en-US" baseline="0" dirty="0" err="1" smtClean="0"/>
              <a:t>firesev</a:t>
            </a:r>
            <a:r>
              <a:rPr lang="en-US" baseline="0" dirty="0" smtClean="0"/>
              <a:t>.  So, our first line of the model is cover ~ </a:t>
            </a:r>
            <a:r>
              <a:rPr lang="en-US" baseline="0" dirty="0" err="1" smtClean="0"/>
              <a:t>firesev</a:t>
            </a:r>
            <a:r>
              <a:rPr lang="en-US" baseline="0" dirty="0" smtClean="0"/>
              <a:t> + age.  The ~ means that cover is predicted by both </a:t>
            </a:r>
            <a:r>
              <a:rPr lang="en-US" baseline="0" dirty="0" err="1" smtClean="0"/>
              <a:t>firesev</a:t>
            </a:r>
            <a:r>
              <a:rPr lang="en-US" baseline="0" dirty="0" smtClean="0"/>
              <a:t> and age.  For the </a:t>
            </a:r>
            <a:r>
              <a:rPr lang="en-US" baseline="0" dirty="0" err="1" smtClean="0"/>
              <a:t>seonc</a:t>
            </a:r>
            <a:r>
              <a:rPr lang="en-US" baseline="0" dirty="0" smtClean="0"/>
              <a:t> line, </a:t>
            </a:r>
            <a:r>
              <a:rPr lang="en-US" baseline="0" dirty="0" err="1" smtClean="0"/>
              <a:t>firesev</a:t>
            </a:r>
            <a:r>
              <a:rPr lang="en-US" baseline="0" dirty="0" smtClean="0"/>
              <a:t> is predicted by age.  So, </a:t>
            </a:r>
            <a:r>
              <a:rPr lang="en-US" baseline="0" dirty="0" err="1" smtClean="0"/>
              <a:t>firesev</a:t>
            </a:r>
            <a:r>
              <a:rPr lang="en-US" baseline="0" dirty="0" smtClean="0"/>
              <a:t> ~ age.  This is the same syntax that is used to fit linear and generalized linear models elsewhere in R, as well as plotting – e.g., lm(</a:t>
            </a:r>
            <a:r>
              <a:rPr lang="en-US" baseline="0" dirty="0" err="1" smtClean="0"/>
              <a:t>y~x</a:t>
            </a:r>
            <a:r>
              <a:rPr lang="en-US" baseline="0" dirty="0" smtClean="0"/>
              <a:t>) and plot(</a:t>
            </a:r>
            <a:r>
              <a:rPr lang="en-US" baseline="0" dirty="0" err="1" smtClean="0"/>
              <a:t>y~x</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5BD10E09-D102-BA46-8256-22C55B318ECE}" type="slidenum">
              <a:rPr lang="en-US" smtClean="0"/>
              <a:pPr/>
              <a:t>14</a:t>
            </a:fld>
            <a:endParaRPr lang="en-US"/>
          </a:p>
        </p:txBody>
      </p:sp>
    </p:spTree>
    <p:extLst>
      <p:ext uri="{BB962C8B-B14F-4D97-AF65-F5344CB8AC3E}">
        <p14:creationId xmlns:p14="http://schemas.microsoft.com/office/powerpoint/2010/main" val="1315716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that we have a model, let's fit it.  First we will load the</a:t>
            </a:r>
            <a:r>
              <a:rPr lang="en-US" baseline="0" dirty="0" smtClean="0"/>
              <a:t> </a:t>
            </a:r>
            <a:r>
              <a:rPr lang="en-US" baseline="0" dirty="0" err="1" smtClean="0"/>
              <a:t>lavaan</a:t>
            </a:r>
            <a:r>
              <a:rPr lang="en-US" baseline="0" dirty="0" smtClean="0"/>
              <a:t> </a:t>
            </a:r>
            <a:r>
              <a:rPr lang="en-US" baseline="0" dirty="0" err="1" smtClean="0"/>
              <a:t>libarary</a:t>
            </a:r>
            <a:r>
              <a:rPr lang="en-US" baseline="0" dirty="0" smtClean="0"/>
              <a:t>.  Then we will make a fitted </a:t>
            </a:r>
            <a:r>
              <a:rPr lang="en-US" baseline="0" dirty="0" err="1" smtClean="0"/>
              <a:t>lavaan</a:t>
            </a:r>
            <a:r>
              <a:rPr lang="en-US" baseline="0" dirty="0" smtClean="0"/>
              <a:t> object using the </a:t>
            </a:r>
            <a:r>
              <a:rPr lang="en-US" baseline="0" dirty="0" err="1" smtClean="0"/>
              <a:t>sem</a:t>
            </a:r>
            <a:r>
              <a:rPr lang="en-US" baseline="0" dirty="0" smtClean="0"/>
              <a:t> function.  The </a:t>
            </a:r>
            <a:r>
              <a:rPr lang="en-US" baseline="0" dirty="0" err="1" smtClean="0"/>
              <a:t>sem</a:t>
            </a:r>
            <a:r>
              <a:rPr lang="en-US" baseline="0" dirty="0" smtClean="0"/>
              <a:t> function accepts the arguments of the model, and then you have to tell it the name of the data frame.  Note the #.  These are commented lines in the code and are not parsed by R.</a:t>
            </a:r>
            <a:endParaRPr lang="en-US" dirty="0"/>
          </a:p>
        </p:txBody>
      </p:sp>
      <p:sp>
        <p:nvSpPr>
          <p:cNvPr id="4" name="Slide Number Placeholder 3"/>
          <p:cNvSpPr>
            <a:spLocks noGrp="1"/>
          </p:cNvSpPr>
          <p:nvPr>
            <p:ph type="sldNum" sz="quarter" idx="10"/>
          </p:nvPr>
        </p:nvSpPr>
        <p:spPr/>
        <p:txBody>
          <a:bodyPr/>
          <a:lstStyle/>
          <a:p>
            <a:fld id="{5BD10E09-D102-BA46-8256-22C55B318ECE}" type="slidenum">
              <a:rPr lang="en-US" smtClean="0"/>
              <a:pPr/>
              <a:t>15</a:t>
            </a:fld>
            <a:endParaRPr lang="en-US"/>
          </a:p>
        </p:txBody>
      </p:sp>
    </p:spTree>
    <p:extLst>
      <p:ext uri="{BB962C8B-B14F-4D97-AF65-F5344CB8AC3E}">
        <p14:creationId xmlns:p14="http://schemas.microsoft.com/office/powerpoint/2010/main" val="3696749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see the information about the model fit, we use the summary command.  summary(fit) in this case.  Almost all objects will produce some output when summary</a:t>
            </a:r>
            <a:r>
              <a:rPr lang="en-US" baseline="0" dirty="0" smtClean="0"/>
              <a:t> is called on them.  In this case, it produces a LOT of information, so let's go </a:t>
            </a:r>
            <a:r>
              <a:rPr lang="en-US" baseline="0" dirty="0" err="1" smtClean="0"/>
              <a:t>thorugh</a:t>
            </a:r>
            <a:r>
              <a:rPr lang="en-US" baseline="0" dirty="0" smtClean="0"/>
              <a:t> it in two pieces.</a:t>
            </a:r>
            <a:endParaRPr lang="en-US" dirty="0"/>
          </a:p>
        </p:txBody>
      </p:sp>
      <p:sp>
        <p:nvSpPr>
          <p:cNvPr id="4" name="Slide Number Placeholder 3"/>
          <p:cNvSpPr>
            <a:spLocks noGrp="1"/>
          </p:cNvSpPr>
          <p:nvPr>
            <p:ph type="sldNum" sz="quarter" idx="10"/>
          </p:nvPr>
        </p:nvSpPr>
        <p:spPr/>
        <p:txBody>
          <a:bodyPr/>
          <a:lstStyle/>
          <a:p>
            <a:fld id="{5BD10E09-D102-BA46-8256-22C55B318ECE}" type="slidenum">
              <a:rPr lang="en-US" smtClean="0"/>
              <a:pPr/>
              <a:t>16</a:t>
            </a:fld>
            <a:endParaRPr lang="en-US"/>
          </a:p>
        </p:txBody>
      </p:sp>
    </p:spTree>
    <p:extLst>
      <p:ext uri="{BB962C8B-B14F-4D97-AF65-F5344CB8AC3E}">
        <p14:creationId xmlns:p14="http://schemas.microsoft.com/office/powerpoint/2010/main" val="27609647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 we have the model fit.  We see that the fitting algorithm did converge.  If it did not, that is a problem,</a:t>
            </a:r>
            <a:r>
              <a:rPr lang="en-US" baseline="0" dirty="0" smtClean="0"/>
              <a:t> and we may want to either run it longer, or consider whether our model was </a:t>
            </a:r>
            <a:r>
              <a:rPr lang="en-US" baseline="0" dirty="0" err="1" smtClean="0"/>
              <a:t>misspecified</a:t>
            </a:r>
            <a:r>
              <a:rPr lang="en-US" baseline="0" dirty="0" smtClean="0"/>
              <a:t>.  We also see the objective estimator – in this case we used the maximum likelihood objective.  We also have the estimation of the Chi-Square, degrees of freedom, and the </a:t>
            </a:r>
            <a:r>
              <a:rPr lang="en-US" baseline="0" dirty="0" err="1" smtClean="0"/>
              <a:t>p</a:t>
            </a:r>
            <a:r>
              <a:rPr lang="en-US" baseline="0" dirty="0" smtClean="0"/>
              <a:t> value for our omnibus test of model fit.  In this case because the model is saturated, we have 0 degrees of freedom and don't need to worry about fit.</a:t>
            </a:r>
            <a:endParaRPr lang="en-US" dirty="0"/>
          </a:p>
        </p:txBody>
      </p:sp>
      <p:sp>
        <p:nvSpPr>
          <p:cNvPr id="4" name="Slide Number Placeholder 3"/>
          <p:cNvSpPr>
            <a:spLocks noGrp="1"/>
          </p:cNvSpPr>
          <p:nvPr>
            <p:ph type="sldNum" sz="quarter" idx="10"/>
          </p:nvPr>
        </p:nvSpPr>
        <p:spPr/>
        <p:txBody>
          <a:bodyPr/>
          <a:lstStyle/>
          <a:p>
            <a:fld id="{5BD10E09-D102-BA46-8256-22C55B318ECE}" type="slidenum">
              <a:rPr lang="en-US" smtClean="0"/>
              <a:pPr/>
              <a:t>17</a:t>
            </a:fld>
            <a:endParaRPr lang="en-US"/>
          </a:p>
        </p:txBody>
      </p:sp>
    </p:spTree>
    <p:extLst>
      <p:ext uri="{BB962C8B-B14F-4D97-AF65-F5344CB8AC3E}">
        <p14:creationId xmlns:p14="http://schemas.microsoft.com/office/powerpoint/2010/main" val="12750268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Further down we have the estimates for the individual coefficients.  You'll note that the output is split up by response </a:t>
            </a:r>
            <a:r>
              <a:rPr lang="en-US" dirty="0" err="1" smtClean="0"/>
              <a:t>variables(cover</a:t>
            </a:r>
            <a:r>
              <a:rPr lang="en-US" dirty="0" smtClean="0"/>
              <a:t> and </a:t>
            </a:r>
            <a:r>
              <a:rPr lang="en-US" dirty="0" err="1" smtClean="0"/>
              <a:t>firesev</a:t>
            </a:r>
            <a:r>
              <a:rPr lang="en-US" dirty="0" smtClean="0"/>
              <a:t>).  After each </a:t>
            </a:r>
            <a:r>
              <a:rPr lang="en-US" dirty="0" err="1" smtClean="0"/>
              <a:t>resposne</a:t>
            </a:r>
            <a:r>
              <a:rPr lang="en-US" dirty="0" smtClean="0"/>
              <a:t> variable, we have rows</a:t>
            </a:r>
            <a:r>
              <a:rPr lang="en-US" baseline="0" dirty="0" smtClean="0"/>
              <a:t> for every predictor with the estimated coefficient, it's Standard Error, and a </a:t>
            </a:r>
            <a:r>
              <a:rPr lang="en-US" baseline="0" dirty="0" err="1" smtClean="0"/>
              <a:t>z</a:t>
            </a:r>
            <a:r>
              <a:rPr lang="en-US" baseline="0" dirty="0" smtClean="0"/>
              <a:t>-value and </a:t>
            </a:r>
            <a:r>
              <a:rPr lang="en-US" baseline="0" dirty="0" err="1" smtClean="0"/>
              <a:t>p</a:t>
            </a:r>
            <a:r>
              <a:rPr lang="en-US" baseline="0" dirty="0" smtClean="0"/>
              <a:t>-value from a Wald test.  After the regression relationships, </a:t>
            </a:r>
            <a:r>
              <a:rPr lang="en-US" baseline="0" dirty="0" err="1" smtClean="0"/>
              <a:t>lavaan</a:t>
            </a:r>
            <a:r>
              <a:rPr lang="en-US" baseline="0" dirty="0" smtClean="0"/>
              <a:t> lists the estimates for residual variances and covariances (more on covariances in class!)</a:t>
            </a:r>
            <a:endParaRPr lang="en-US" dirty="0"/>
          </a:p>
        </p:txBody>
      </p:sp>
      <p:sp>
        <p:nvSpPr>
          <p:cNvPr id="4" name="Slide Number Placeholder 3"/>
          <p:cNvSpPr>
            <a:spLocks noGrp="1"/>
          </p:cNvSpPr>
          <p:nvPr>
            <p:ph type="sldNum" sz="quarter" idx="10"/>
          </p:nvPr>
        </p:nvSpPr>
        <p:spPr/>
        <p:txBody>
          <a:bodyPr/>
          <a:lstStyle/>
          <a:p>
            <a:fld id="{5BD10E09-D102-BA46-8256-22C55B318ECE}" type="slidenum">
              <a:rPr lang="en-US" smtClean="0"/>
              <a:pPr/>
              <a:t>18</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we want to inspect standardized regression coefficients, we use the </a:t>
            </a:r>
            <a:r>
              <a:rPr lang="en-US" dirty="0" err="1" smtClean="0"/>
              <a:t>standardizedSolution</a:t>
            </a:r>
            <a:r>
              <a:rPr lang="en-US" dirty="0" smtClean="0"/>
              <a:t> function.  Here each relationship is broken into a single line – with left hand side being the response variable,</a:t>
            </a:r>
            <a:r>
              <a:rPr lang="en-US" baseline="0" dirty="0" smtClean="0"/>
              <a:t> operator showing the relationship between them (~ for regression, ~~ for variance or covariance, and =~ for latent variable – more on that later!), </a:t>
            </a:r>
            <a:r>
              <a:rPr lang="en-US" baseline="0" dirty="0" err="1" smtClean="0"/>
              <a:t>rhs</a:t>
            </a:r>
            <a:r>
              <a:rPr lang="en-US" baseline="0" dirty="0" smtClean="0"/>
              <a:t> is the predictor, and then we get the standardized coefficient.  The standardized coefficients for residual variances are 1-R^2 of that variable.</a:t>
            </a:r>
            <a:endParaRPr lang="en-US" dirty="0"/>
          </a:p>
        </p:txBody>
      </p:sp>
      <p:sp>
        <p:nvSpPr>
          <p:cNvPr id="4" name="Slide Number Placeholder 3"/>
          <p:cNvSpPr>
            <a:spLocks noGrp="1"/>
          </p:cNvSpPr>
          <p:nvPr>
            <p:ph type="sldNum" sz="quarter" idx="10"/>
          </p:nvPr>
        </p:nvSpPr>
        <p:spPr/>
        <p:txBody>
          <a:bodyPr/>
          <a:lstStyle/>
          <a:p>
            <a:fld id="{5BD10E09-D102-BA46-8256-22C55B318ECE}" type="slidenum">
              <a:rPr lang="en-US" smtClean="0"/>
              <a:pPr/>
              <a:t>19</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A6FE9862-6D53-409D-9EA0-A52A3035BEBE}" type="slidenum">
              <a:rPr lang="en-US">
                <a:latin typeface="Arial" charset="0"/>
              </a:rPr>
              <a:pPr eaLnBrk="1" hangingPunct="1"/>
              <a:t>20</a:t>
            </a:fld>
            <a:endParaRPr lang="en-US">
              <a:latin typeface="Arial"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p:spPr>
        <p:txBody>
          <a:bodyPr/>
          <a:lstStyle/>
          <a:p>
            <a:pPr eaLnBrk="1" hangingPunct="1"/>
            <a:r>
              <a:rPr lang="en-US" dirty="0" smtClean="0"/>
              <a:t>In this tutorial, I sought to simply give a brief introduction to the software R using the </a:t>
            </a:r>
            <a:r>
              <a:rPr lang="en-US" dirty="0" err="1" smtClean="0"/>
              <a:t>lavaan</a:t>
            </a:r>
            <a:r>
              <a:rPr lang="en-US" dirty="0" smtClean="0"/>
              <a:t> library. Additional information about model building, model testing, and interpretation can be found in textbooks on SEM or in other tutorials.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install libraries in R we use CRAN – the Comprehensive R Archive Network.  CRAN is a vast storehouse of R code</a:t>
            </a:r>
            <a:r>
              <a:rPr lang="en-US" baseline="0" dirty="0" smtClean="0"/>
              <a:t> libraries.  There are others, but, the most common one you will use is CRAN.  To install packages, go to the tools menu and select "Install Packages".</a:t>
            </a:r>
            <a:endParaRPr lang="en-US" dirty="0"/>
          </a:p>
        </p:txBody>
      </p:sp>
      <p:sp>
        <p:nvSpPr>
          <p:cNvPr id="4" name="Slide Number Placeholder 3"/>
          <p:cNvSpPr>
            <a:spLocks noGrp="1"/>
          </p:cNvSpPr>
          <p:nvPr>
            <p:ph type="sldNum" sz="quarter" idx="10"/>
          </p:nvPr>
        </p:nvSpPr>
        <p:spPr/>
        <p:txBody>
          <a:bodyPr/>
          <a:lstStyle/>
          <a:p>
            <a:fld id="{5BD10E09-D102-BA46-8256-22C55B318ECE}" type="slidenum">
              <a:rPr lang="en-US" smtClean="0"/>
              <a:pPr/>
              <a:t>4</a:t>
            </a:fld>
            <a:endParaRPr lang="en-US"/>
          </a:p>
        </p:txBody>
      </p:sp>
    </p:spTree>
    <p:extLst>
      <p:ext uri="{BB962C8B-B14F-4D97-AF65-F5344CB8AC3E}">
        <p14:creationId xmlns:p14="http://schemas.microsoft.com/office/powerpoint/2010/main" val="1858337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As this is your first</a:t>
            </a:r>
            <a:r>
              <a:rPr lang="en-US" baseline="0" dirty="0" smtClean="0"/>
              <a:t> time installing packages, you'll have to select a CRAN site to </a:t>
            </a:r>
            <a:r>
              <a:rPr lang="en-US" baseline="0" dirty="0" err="1" smtClean="0"/>
              <a:t>useAfter</a:t>
            </a:r>
            <a:r>
              <a:rPr lang="en-US" baseline="0" dirty="0" smtClean="0"/>
              <a:t> that, you can</a:t>
            </a:r>
            <a:r>
              <a:rPr lang="en-US" dirty="0" smtClean="0"/>
              <a:t> </a:t>
            </a:r>
            <a:r>
              <a:rPr lang="en-US" dirty="0" smtClean="0"/>
              <a:t>enter what package you want to install.  Type in </a:t>
            </a:r>
            <a:r>
              <a:rPr lang="en-US" dirty="0" err="1" smtClean="0"/>
              <a:t>lavaan</a:t>
            </a:r>
            <a:r>
              <a:rPr lang="en-US" dirty="0" smtClean="0"/>
              <a:t>.  Make</a:t>
            </a:r>
            <a:r>
              <a:rPr lang="en-US" baseline="0" dirty="0" smtClean="0"/>
              <a:t> sure you have "Install dependencies" clicked.   Click OK and your library will be installed.</a:t>
            </a:r>
            <a:endParaRPr lang="en-US" dirty="0"/>
          </a:p>
        </p:txBody>
      </p:sp>
      <p:sp>
        <p:nvSpPr>
          <p:cNvPr id="4" name="Slide Number Placeholder 3"/>
          <p:cNvSpPr>
            <a:spLocks noGrp="1"/>
          </p:cNvSpPr>
          <p:nvPr>
            <p:ph type="sldNum" sz="quarter" idx="10"/>
          </p:nvPr>
        </p:nvSpPr>
        <p:spPr/>
        <p:txBody>
          <a:bodyPr/>
          <a:lstStyle/>
          <a:p>
            <a:fld id="{5BD10E09-D102-BA46-8256-22C55B318ECE}" type="slidenum">
              <a:rPr lang="en-US" smtClean="0"/>
              <a:pPr/>
              <a:t>5</a:t>
            </a:fld>
            <a:endParaRPr lang="en-US"/>
          </a:p>
        </p:txBody>
      </p:sp>
    </p:spTree>
    <p:extLst>
      <p:ext uri="{BB962C8B-B14F-4D97-AF65-F5344CB8AC3E}">
        <p14:creationId xmlns:p14="http://schemas.microsoft.com/office/powerpoint/2010/main" val="758506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note, you COULD have just done all of this using the </a:t>
            </a:r>
            <a:r>
              <a:rPr lang="en-US" dirty="0" err="1" smtClean="0"/>
              <a:t>install.packages</a:t>
            </a:r>
            <a:r>
              <a:rPr lang="en-US" dirty="0" smtClean="0"/>
              <a:t> function.  You could have typed </a:t>
            </a:r>
            <a:r>
              <a:rPr lang="en-US" dirty="0" err="1" smtClean="0"/>
              <a:t>install.packages</a:t>
            </a:r>
            <a:r>
              <a:rPr lang="en-US" dirty="0" smtClean="0"/>
              <a:t>("</a:t>
            </a:r>
            <a:r>
              <a:rPr lang="en-US" dirty="0" err="1" smtClean="0"/>
              <a:t>lavaan</a:t>
            </a:r>
            <a:r>
              <a:rPr lang="en-US" dirty="0" smtClean="0"/>
              <a:t>") directly into the console.  More on how to use functions when we</a:t>
            </a:r>
            <a:r>
              <a:rPr lang="en-US" baseline="0" dirty="0" smtClean="0"/>
              <a:t> read in our data.</a:t>
            </a:r>
            <a:endParaRPr lang="en-US" dirty="0"/>
          </a:p>
        </p:txBody>
      </p:sp>
      <p:sp>
        <p:nvSpPr>
          <p:cNvPr id="4" name="Slide Number Placeholder 3"/>
          <p:cNvSpPr>
            <a:spLocks noGrp="1"/>
          </p:cNvSpPr>
          <p:nvPr>
            <p:ph type="sldNum" sz="quarter" idx="10"/>
          </p:nvPr>
        </p:nvSpPr>
        <p:spPr/>
        <p:txBody>
          <a:bodyPr/>
          <a:lstStyle/>
          <a:p>
            <a:fld id="{5BD10E09-D102-BA46-8256-22C55B318ECE}" type="slidenum">
              <a:rPr lang="en-US" smtClean="0"/>
              <a:pPr/>
              <a:t>6</a:t>
            </a:fld>
            <a:endParaRPr lang="en-US"/>
          </a:p>
        </p:txBody>
      </p:sp>
    </p:spTree>
    <p:extLst>
      <p:ext uri="{BB962C8B-B14F-4D97-AF65-F5344CB8AC3E}">
        <p14:creationId xmlns:p14="http://schemas.microsoft.com/office/powerpoint/2010/main" val="2958510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 is not a spreadsheet software.</a:t>
            </a:r>
            <a:r>
              <a:rPr lang="en-US" baseline="0" dirty="0" smtClean="0"/>
              <a:t>  You will have to enter your data spreadsheet somewhere else, such as excel.  There are a myriad of ways to read in and post-process data files, but for now, let's assume you have a nice orderly data set.  </a:t>
            </a:r>
            <a:r>
              <a:rPr lang="en-US" baseline="0" dirty="0" err="1" smtClean="0"/>
              <a:t>Lavaan</a:t>
            </a:r>
            <a:r>
              <a:rPr lang="en-US" baseline="0" dirty="0" smtClean="0"/>
              <a:t> needs each individual data point to have a single row with values in each column for each variable you may want to include in your model. </a:t>
            </a:r>
            <a:r>
              <a:rPr lang="en-US" dirty="0" smtClean="0"/>
              <a:t>Be aware that for missing data, cells in the spreadsheet should be left blank.</a:t>
            </a:r>
            <a:endParaRPr lang="en-US" dirty="0"/>
          </a:p>
        </p:txBody>
      </p:sp>
      <p:sp>
        <p:nvSpPr>
          <p:cNvPr id="4" name="Slide Number Placeholder 3"/>
          <p:cNvSpPr>
            <a:spLocks noGrp="1"/>
          </p:cNvSpPr>
          <p:nvPr>
            <p:ph type="sldNum" sz="quarter" idx="10"/>
          </p:nvPr>
        </p:nvSpPr>
        <p:spPr/>
        <p:txBody>
          <a:bodyPr/>
          <a:lstStyle/>
          <a:p>
            <a:fld id="{5BD10E09-D102-BA46-8256-22C55B318ECE}" type="slidenum">
              <a:rPr lang="en-US" smtClean="0"/>
              <a:pPr/>
              <a:t>8</a:t>
            </a:fld>
            <a:endParaRPr lang="en-US"/>
          </a:p>
        </p:txBody>
      </p:sp>
    </p:spTree>
    <p:extLst>
      <p:ext uri="{BB962C8B-B14F-4D97-AF65-F5344CB8AC3E}">
        <p14:creationId xmlns:p14="http://schemas.microsoft.com/office/powerpoint/2010/main" val="3687198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Out</a:t>
            </a:r>
            <a:r>
              <a:rPr lang="en-US" baseline="0" dirty="0" smtClean="0"/>
              <a:t> of the box, R does not play nice with excel files.  There are ways around this, but they are not universal.  Also, who knows, in 50 years, perhaps no one will be able to read your excel files anymore.  That's why it's good practice to store your data in a standard format, such as a comma separated text file.  In excel, simply select save as, then select "Comma </a:t>
            </a:r>
            <a:r>
              <a:rPr lang="en-US" baseline="0" dirty="0" err="1" smtClean="0"/>
              <a:t>Sparated</a:t>
            </a:r>
            <a:r>
              <a:rPr lang="en-US" baseline="0" dirty="0" smtClean="0"/>
              <a:t> Values" as your format.  Note the change in your file extension to .</a:t>
            </a:r>
            <a:r>
              <a:rPr lang="en-US" baseline="0" dirty="0" err="1" smtClean="0"/>
              <a:t>csv</a:t>
            </a:r>
            <a:r>
              <a:rPr lang="en-US" baseline="0" dirty="0" smtClean="0"/>
              <a:t>.  Your data is now ready to be loaded in R.</a:t>
            </a:r>
            <a:endParaRPr lang="en-US" dirty="0"/>
          </a:p>
        </p:txBody>
      </p:sp>
      <p:sp>
        <p:nvSpPr>
          <p:cNvPr id="4" name="Slide Number Placeholder 3"/>
          <p:cNvSpPr>
            <a:spLocks noGrp="1"/>
          </p:cNvSpPr>
          <p:nvPr>
            <p:ph type="sldNum" sz="quarter" idx="10"/>
          </p:nvPr>
        </p:nvSpPr>
        <p:spPr/>
        <p:txBody>
          <a:bodyPr/>
          <a:lstStyle/>
          <a:p>
            <a:fld id="{5BD10E09-D102-BA46-8256-22C55B318ECE}" type="slidenum">
              <a:rPr lang="en-US" smtClean="0"/>
              <a:pPr/>
              <a:t>9</a:t>
            </a:fld>
            <a:endParaRPr lang="en-US"/>
          </a:p>
        </p:txBody>
      </p:sp>
    </p:spTree>
    <p:extLst>
      <p:ext uri="{BB962C8B-B14F-4D97-AF65-F5344CB8AC3E}">
        <p14:creationId xmlns:p14="http://schemas.microsoft.com/office/powerpoint/2010/main" val="1841280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load data, first you need to set your working directory to the one where your data</a:t>
            </a:r>
            <a:r>
              <a:rPr lang="en-US" baseline="0" dirty="0" smtClean="0"/>
              <a:t> is located.  You can do this with the </a:t>
            </a:r>
            <a:r>
              <a:rPr lang="en-US" baseline="0" dirty="0" err="1" smtClean="0"/>
              <a:t>setwd</a:t>
            </a:r>
            <a:r>
              <a:rPr lang="en-US" baseline="0" dirty="0" smtClean="0"/>
              <a:t> function (see ?</a:t>
            </a:r>
            <a:r>
              <a:rPr lang="en-US" baseline="0" dirty="0" err="1" smtClean="0"/>
              <a:t>setwd</a:t>
            </a:r>
            <a:r>
              <a:rPr lang="en-US" baseline="0" dirty="0" smtClean="0"/>
              <a:t> for syntax) or you can do it as follows.  First, select the "Files" tab.  Click on the "…" button to select a directory.</a:t>
            </a:r>
            <a:endParaRPr lang="en-US" dirty="0"/>
          </a:p>
        </p:txBody>
      </p:sp>
      <p:sp>
        <p:nvSpPr>
          <p:cNvPr id="4" name="Slide Number Placeholder 3"/>
          <p:cNvSpPr>
            <a:spLocks noGrp="1"/>
          </p:cNvSpPr>
          <p:nvPr>
            <p:ph type="sldNum" sz="quarter" idx="10"/>
          </p:nvPr>
        </p:nvSpPr>
        <p:spPr/>
        <p:txBody>
          <a:bodyPr/>
          <a:lstStyle/>
          <a:p>
            <a:fld id="{5BD10E09-D102-BA46-8256-22C55B318ECE}" type="slidenum">
              <a:rPr lang="en-US" smtClean="0"/>
              <a:pPr/>
              <a:t>10</a:t>
            </a:fld>
            <a:endParaRPr lang="en-US"/>
          </a:p>
        </p:txBody>
      </p:sp>
    </p:spTree>
    <p:extLst>
      <p:ext uri="{BB962C8B-B14F-4D97-AF65-F5344CB8AC3E}">
        <p14:creationId xmlns:p14="http://schemas.microsoft.com/office/powerpoint/2010/main" val="24818191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that you've selected a directory, click on "More" and choose "Set as Working Directory".  OK!  Done!</a:t>
            </a:r>
            <a:endParaRPr lang="en-US" dirty="0"/>
          </a:p>
        </p:txBody>
      </p:sp>
      <p:sp>
        <p:nvSpPr>
          <p:cNvPr id="4" name="Slide Number Placeholder 3"/>
          <p:cNvSpPr>
            <a:spLocks noGrp="1"/>
          </p:cNvSpPr>
          <p:nvPr>
            <p:ph type="sldNum" sz="quarter" idx="10"/>
          </p:nvPr>
        </p:nvSpPr>
        <p:spPr/>
        <p:txBody>
          <a:bodyPr/>
          <a:lstStyle/>
          <a:p>
            <a:fld id="{5BD10E09-D102-BA46-8256-22C55B318ECE}" type="slidenum">
              <a:rPr lang="en-US" smtClean="0"/>
              <a:pPr/>
              <a:t>11</a:t>
            </a:fld>
            <a:endParaRPr lang="en-US"/>
          </a:p>
        </p:txBody>
      </p:sp>
    </p:spTree>
    <p:extLst>
      <p:ext uri="{BB962C8B-B14F-4D97-AF65-F5344CB8AC3E}">
        <p14:creationId xmlns:p14="http://schemas.microsoft.com/office/powerpoint/2010/main" val="5242452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this point forward, I'll be showing you code.   You can either enter it directly into the console, or, put it into</a:t>
            </a:r>
            <a:r>
              <a:rPr lang="en-US" baseline="0" dirty="0" smtClean="0"/>
              <a:t> a code file and run it.  To run it, select the code, and hit command-enter.  Note, all of this code is in the </a:t>
            </a:r>
            <a:r>
              <a:rPr lang="en-US" baseline="0" dirty="0" err="1" smtClean="0"/>
              <a:t>lavaan_tutorial_code.R</a:t>
            </a:r>
            <a:r>
              <a:rPr lang="en-US" baseline="0" dirty="0" smtClean="0"/>
              <a:t> file.  Open it in your code editor and follow along, if you'd like.</a:t>
            </a:r>
            <a:endParaRPr lang="en-US" dirty="0" smtClean="0"/>
          </a:p>
          <a:p>
            <a:endParaRPr lang="en-US" dirty="0" smtClean="0"/>
          </a:p>
          <a:p>
            <a:r>
              <a:rPr lang="en-US" dirty="0" smtClean="0"/>
              <a:t>OK, now that you have set your working directory, how do you load data from your comma separated values file into R? To</a:t>
            </a:r>
            <a:r>
              <a:rPr lang="en-US" baseline="0" dirty="0" smtClean="0"/>
              <a:t> load it in, you have to use a function – </a:t>
            </a:r>
            <a:r>
              <a:rPr lang="en-US" baseline="0" dirty="0" err="1" smtClean="0"/>
              <a:t>read.csv</a:t>
            </a:r>
            <a:r>
              <a:rPr lang="en-US" baseline="0" dirty="0" smtClean="0"/>
              <a:t> – to load the data file and save it as an object, which we'll call </a:t>
            </a:r>
            <a:r>
              <a:rPr lang="en-US" baseline="0" dirty="0" err="1" smtClean="0"/>
              <a:t>keeley</a:t>
            </a:r>
            <a:r>
              <a:rPr lang="en-US" baseline="0" dirty="0" smtClean="0"/>
              <a:t>.  A few important things:</a:t>
            </a:r>
          </a:p>
          <a:p>
            <a:endParaRPr lang="en-US" baseline="0" dirty="0" smtClean="0"/>
          </a:p>
          <a:p>
            <a:r>
              <a:rPr lang="en-US" baseline="0" dirty="0" smtClean="0"/>
              <a:t>Functions take the form of </a:t>
            </a:r>
            <a:r>
              <a:rPr lang="en-US" baseline="0" dirty="0" err="1" smtClean="0"/>
              <a:t>functionName</a:t>
            </a:r>
            <a:r>
              <a:rPr lang="en-US" baseline="0" dirty="0" smtClean="0"/>
              <a:t>(arguments).  In this case the function is </a:t>
            </a:r>
            <a:r>
              <a:rPr lang="en-US" baseline="0" dirty="0" err="1" smtClean="0"/>
              <a:t>read.csv</a:t>
            </a:r>
            <a:r>
              <a:rPr lang="en-US" baseline="0" dirty="0" smtClean="0"/>
              <a:t> and the argument is a text string that has the name of the file.  Note that the ./ means that the file is in your working directory.  If you had wanted to, you could fill in another directory path and never even bother with setting your working directory.  I prefer not to do this as I often move files around, but, it is up to you.</a:t>
            </a:r>
          </a:p>
          <a:p>
            <a:endParaRPr lang="en-US" baseline="0" dirty="0" smtClean="0"/>
          </a:p>
          <a:p>
            <a:r>
              <a:rPr lang="en-US" baseline="0" dirty="0" err="1" smtClean="0"/>
              <a:t>Read.csv</a:t>
            </a:r>
            <a:r>
              <a:rPr lang="en-US" baseline="0" dirty="0" smtClean="0"/>
              <a:t> reads in a file and makes it into a so-called data frame.  We want to save the data frame as an object in R called </a:t>
            </a:r>
            <a:r>
              <a:rPr lang="en-US" baseline="0" dirty="0" err="1" smtClean="0"/>
              <a:t>keeley</a:t>
            </a:r>
            <a:r>
              <a:rPr lang="en-US" baseline="0" dirty="0" smtClean="0"/>
              <a:t>.  To do that, we use the assignment operator &lt;-.  Yes, it's just an arrow.  You can also use =, but, &lt;- and = have different meaning in different places, and I find that it is good code </a:t>
            </a:r>
            <a:r>
              <a:rPr lang="en-US" baseline="0" dirty="0" err="1" smtClean="0"/>
              <a:t>hygene</a:t>
            </a:r>
            <a:r>
              <a:rPr lang="en-US" baseline="0" dirty="0" smtClean="0"/>
              <a:t> to use &lt;- for assignment.</a:t>
            </a:r>
          </a:p>
        </p:txBody>
      </p:sp>
      <p:sp>
        <p:nvSpPr>
          <p:cNvPr id="4" name="Slide Number Placeholder 3"/>
          <p:cNvSpPr>
            <a:spLocks noGrp="1"/>
          </p:cNvSpPr>
          <p:nvPr>
            <p:ph type="sldNum" sz="quarter" idx="10"/>
          </p:nvPr>
        </p:nvSpPr>
        <p:spPr/>
        <p:txBody>
          <a:bodyPr/>
          <a:lstStyle/>
          <a:p>
            <a:fld id="{5BD10E09-D102-BA46-8256-22C55B318ECE}" type="slidenum">
              <a:rPr lang="en-US" smtClean="0"/>
              <a:pPr/>
              <a:t>12</a:t>
            </a:fld>
            <a:endParaRPr lang="en-US"/>
          </a:p>
        </p:txBody>
      </p:sp>
    </p:spTree>
    <p:extLst>
      <p:ext uri="{BB962C8B-B14F-4D97-AF65-F5344CB8AC3E}">
        <p14:creationId xmlns:p14="http://schemas.microsoft.com/office/powerpoint/2010/main" val="2792479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FF6C17E-328D-E74E-97D6-F8424902405F}" type="datetimeFigureOut">
              <a:rPr lang="en-US" smtClean="0"/>
              <a:pPr/>
              <a:t>3/26/12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E20B95-841D-C442-83FA-48A95DD7C565}"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F6C17E-328D-E74E-97D6-F8424902405F}" type="datetimeFigureOut">
              <a:rPr lang="en-US" smtClean="0"/>
              <a:pPr/>
              <a:t>3/26/12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E20B95-841D-C442-83FA-48A95DD7C56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F6C17E-328D-E74E-97D6-F8424902405F}" type="datetimeFigureOut">
              <a:rPr lang="en-US" smtClean="0"/>
              <a:pPr/>
              <a:t>3/26/12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E20B95-841D-C442-83FA-48A95DD7C56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FF6C17E-328D-E74E-97D6-F8424902405F}" type="datetimeFigureOut">
              <a:rPr lang="en-US" smtClean="0"/>
              <a:pPr/>
              <a:t>3/26/12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E20B95-841D-C442-83FA-48A95DD7C56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FF6C17E-328D-E74E-97D6-F8424902405F}" type="datetimeFigureOut">
              <a:rPr lang="en-US" smtClean="0"/>
              <a:pPr/>
              <a:t>3/26/12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3E20B95-841D-C442-83FA-48A95DD7C565}"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FF6C17E-328D-E74E-97D6-F8424902405F}" type="datetimeFigureOut">
              <a:rPr lang="en-US" smtClean="0"/>
              <a:pPr/>
              <a:t>3/26/12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E20B95-841D-C442-83FA-48A95DD7C56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FF6C17E-328D-E74E-97D6-F8424902405F}" type="datetimeFigureOut">
              <a:rPr lang="en-US" smtClean="0"/>
              <a:pPr/>
              <a:t>3/26/12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3E20B95-841D-C442-83FA-48A95DD7C56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FF6C17E-328D-E74E-97D6-F8424902405F}" type="datetimeFigureOut">
              <a:rPr lang="en-US" smtClean="0"/>
              <a:pPr/>
              <a:t>3/26/12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3E20B95-841D-C442-83FA-48A95DD7C56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F6C17E-328D-E74E-97D6-F8424902405F}" type="datetimeFigureOut">
              <a:rPr lang="en-US" smtClean="0"/>
              <a:pPr/>
              <a:t>3/26/12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3E20B95-841D-C442-83FA-48A95DD7C56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F6C17E-328D-E74E-97D6-F8424902405F}" type="datetimeFigureOut">
              <a:rPr lang="en-US" smtClean="0"/>
              <a:pPr/>
              <a:t>3/26/12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E20B95-841D-C442-83FA-48A95DD7C56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FF6C17E-328D-E74E-97D6-F8424902405F}" type="datetimeFigureOut">
              <a:rPr lang="en-US" smtClean="0"/>
              <a:pPr/>
              <a:t>3/26/12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3E20B95-841D-C442-83FA-48A95DD7C56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FF6C17E-328D-E74E-97D6-F8424902405F}" type="datetimeFigureOut">
              <a:rPr lang="en-US" smtClean="0"/>
              <a:pPr/>
              <a:t>3/26/12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E20B95-841D-C442-83FA-48A95DD7C56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36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 Brief Introduction to R &amp; </a:t>
            </a:r>
            <a:r>
              <a:rPr lang="en-US" b="1" dirty="0" err="1" smtClean="0"/>
              <a:t>lavaan</a:t>
            </a:r>
            <a:r>
              <a:rPr lang="en-US" b="1" dirty="0" smtClean="0"/>
              <a:t> for Structural Equation Modeling</a:t>
            </a:r>
            <a:endParaRPr lang="en-US" b="1" dirty="0"/>
          </a:p>
        </p:txBody>
      </p:sp>
      <p:sp>
        <p:nvSpPr>
          <p:cNvPr id="3" name="Content Placeholder 2"/>
          <p:cNvSpPr>
            <a:spLocks noGrp="1"/>
          </p:cNvSpPr>
          <p:nvPr>
            <p:ph idx="1"/>
          </p:nvPr>
        </p:nvSpPr>
        <p:spPr/>
        <p:txBody>
          <a:bodyPr>
            <a:normAutofit lnSpcReduction="10000"/>
          </a:bodyPr>
          <a:lstStyle/>
          <a:p>
            <a:pPr>
              <a:buNone/>
            </a:pPr>
            <a:r>
              <a:rPr lang="en-US" dirty="0" smtClean="0"/>
              <a:t>In this tutorial, we will provide a brief introduction to entering and coding a Structural Equation Model in R using the </a:t>
            </a:r>
            <a:r>
              <a:rPr lang="en-US" dirty="0" err="1" smtClean="0"/>
              <a:t>lavaan</a:t>
            </a:r>
            <a:r>
              <a:rPr lang="en-US" dirty="0" smtClean="0"/>
              <a:t> package.</a:t>
            </a:r>
          </a:p>
          <a:p>
            <a:pPr>
              <a:buNone/>
            </a:pPr>
            <a:endParaRPr lang="en-US" dirty="0" smtClean="0"/>
          </a:p>
          <a:p>
            <a:pPr>
              <a:buNone/>
            </a:pPr>
            <a:r>
              <a:rPr lang="en-US" dirty="0" smtClean="0"/>
              <a:t>If you have not, download R from </a:t>
            </a:r>
            <a:r>
              <a:rPr lang="en-US" dirty="0" err="1" smtClean="0"/>
              <a:t>http://www.r-project.org</a:t>
            </a:r>
            <a:r>
              <a:rPr lang="en-US" dirty="0" smtClean="0"/>
              <a:t> and then download the user interface </a:t>
            </a:r>
            <a:r>
              <a:rPr lang="en-US" dirty="0" err="1" smtClean="0"/>
              <a:t>RStudio</a:t>
            </a:r>
            <a:r>
              <a:rPr lang="en-US" dirty="0" smtClean="0"/>
              <a:t> from </a:t>
            </a:r>
            <a:r>
              <a:rPr lang="en-US" dirty="0" err="1" smtClean="0"/>
              <a:t>http://rstudio.r-project.org</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creen shot 2012-03-26 at 4.48.11 P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65" y="1338771"/>
            <a:ext cx="9144000" cy="5448882"/>
          </a:xfrm>
          <a:prstGeom prst="rect">
            <a:avLst/>
          </a:prstGeom>
        </p:spPr>
      </p:pic>
      <p:sp>
        <p:nvSpPr>
          <p:cNvPr id="2" name="Title 1"/>
          <p:cNvSpPr>
            <a:spLocks noGrp="1"/>
          </p:cNvSpPr>
          <p:nvPr>
            <p:ph type="title"/>
          </p:nvPr>
        </p:nvSpPr>
        <p:spPr/>
        <p:txBody>
          <a:bodyPr>
            <a:normAutofit/>
          </a:bodyPr>
          <a:lstStyle/>
          <a:p>
            <a:r>
              <a:rPr lang="en-US" dirty="0" smtClean="0"/>
              <a:t>Step 1) Set your Working Directory</a:t>
            </a:r>
            <a:endParaRPr lang="en-US" dirty="0"/>
          </a:p>
        </p:txBody>
      </p:sp>
      <p:cxnSp>
        <p:nvCxnSpPr>
          <p:cNvPr id="5" name="Straight Arrow Connector 4"/>
          <p:cNvCxnSpPr>
            <a:stCxn id="6" idx="2"/>
          </p:cNvCxnSpPr>
          <p:nvPr/>
        </p:nvCxnSpPr>
        <p:spPr>
          <a:xfrm>
            <a:off x="7780487" y="2930042"/>
            <a:ext cx="979753" cy="840233"/>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 name="Text Box 5"/>
          <p:cNvSpPr txBox="1">
            <a:spLocks noChangeArrowheads="1"/>
          </p:cNvSpPr>
          <p:nvPr/>
        </p:nvSpPr>
        <p:spPr bwMode="auto">
          <a:xfrm>
            <a:off x="6561133" y="1729714"/>
            <a:ext cx="2438707" cy="1200328"/>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sz="2400" dirty="0" smtClean="0"/>
              <a:t>Click on the … to select a directory</a:t>
            </a: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2-03-26 at 5.07.26 P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62" y="1364515"/>
            <a:ext cx="8923053" cy="5168545"/>
          </a:xfrm>
          <a:prstGeom prst="rect">
            <a:avLst/>
          </a:prstGeom>
        </p:spPr>
      </p:pic>
      <p:sp>
        <p:nvSpPr>
          <p:cNvPr id="2" name="Title 1"/>
          <p:cNvSpPr>
            <a:spLocks noGrp="1"/>
          </p:cNvSpPr>
          <p:nvPr>
            <p:ph type="title"/>
          </p:nvPr>
        </p:nvSpPr>
        <p:spPr/>
        <p:txBody>
          <a:bodyPr>
            <a:normAutofit/>
          </a:bodyPr>
          <a:lstStyle/>
          <a:p>
            <a:r>
              <a:rPr lang="en-US" dirty="0" smtClean="0"/>
              <a:t>Step 1) Set your Working Directory</a:t>
            </a:r>
            <a:endParaRPr lang="en-US" dirty="0"/>
          </a:p>
        </p:txBody>
      </p:sp>
      <p:cxnSp>
        <p:nvCxnSpPr>
          <p:cNvPr id="5" name="Straight Arrow Connector 4"/>
          <p:cNvCxnSpPr>
            <a:stCxn id="6" idx="2"/>
          </p:cNvCxnSpPr>
          <p:nvPr/>
        </p:nvCxnSpPr>
        <p:spPr>
          <a:xfrm flipH="1">
            <a:off x="5717257" y="2901430"/>
            <a:ext cx="1334560" cy="71883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6" name="Text Box 5"/>
          <p:cNvSpPr txBox="1">
            <a:spLocks noChangeArrowheads="1"/>
          </p:cNvSpPr>
          <p:nvPr/>
        </p:nvSpPr>
        <p:spPr bwMode="auto">
          <a:xfrm>
            <a:off x="5717257" y="2439765"/>
            <a:ext cx="2669120" cy="461665"/>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sz="2400" dirty="0" smtClean="0"/>
              <a:t>The "More" button</a:t>
            </a:r>
            <a:endParaRPr lang="en-US" sz="2400" dirty="0"/>
          </a:p>
        </p:txBody>
      </p:sp>
    </p:spTree>
    <p:extLst>
      <p:ext uri="{BB962C8B-B14F-4D97-AF65-F5344CB8AC3E}">
        <p14:creationId xmlns:p14="http://schemas.microsoft.com/office/powerpoint/2010/main" val="21798630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2) Load Your Data File</a:t>
            </a:r>
            <a:endParaRPr lang="en-US" dirty="0"/>
          </a:p>
        </p:txBody>
      </p:sp>
      <p:sp>
        <p:nvSpPr>
          <p:cNvPr id="3" name="Content Placeholder 2"/>
          <p:cNvSpPr>
            <a:spLocks noGrp="1"/>
          </p:cNvSpPr>
          <p:nvPr>
            <p:ph idx="1"/>
          </p:nvPr>
        </p:nvSpPr>
        <p:spPr>
          <a:xfrm>
            <a:off x="170005" y="3200317"/>
            <a:ext cx="8850241" cy="859979"/>
          </a:xfrm>
        </p:spPr>
        <p:txBody>
          <a:bodyPr/>
          <a:lstStyle/>
          <a:p>
            <a:pPr marL="0" indent="0">
              <a:buNone/>
            </a:pPr>
            <a:r>
              <a:rPr lang="en-US" dirty="0" err="1"/>
              <a:t>k</a:t>
            </a:r>
            <a:r>
              <a:rPr lang="en-US" dirty="0" err="1" smtClean="0"/>
              <a:t>eeley</a:t>
            </a:r>
            <a:r>
              <a:rPr lang="en-US" dirty="0" smtClean="0"/>
              <a:t> &lt;- </a:t>
            </a:r>
            <a:r>
              <a:rPr lang="en-US" dirty="0" err="1" smtClean="0"/>
              <a:t>read.csv</a:t>
            </a:r>
            <a:r>
              <a:rPr lang="en-US" dirty="0"/>
              <a:t>("./Keeley_rawdata_select4.csv")</a:t>
            </a:r>
          </a:p>
        </p:txBody>
      </p:sp>
      <p:cxnSp>
        <p:nvCxnSpPr>
          <p:cNvPr id="4" name="Straight Arrow Connector 3"/>
          <p:cNvCxnSpPr>
            <a:stCxn id="5" idx="0"/>
          </p:cNvCxnSpPr>
          <p:nvPr/>
        </p:nvCxnSpPr>
        <p:spPr>
          <a:xfrm flipH="1" flipV="1">
            <a:off x="730020" y="3720274"/>
            <a:ext cx="305174" cy="57096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 name="Text Box 5"/>
          <p:cNvSpPr txBox="1">
            <a:spLocks noChangeArrowheads="1"/>
          </p:cNvSpPr>
          <p:nvPr/>
        </p:nvSpPr>
        <p:spPr bwMode="auto">
          <a:xfrm>
            <a:off x="0" y="4291234"/>
            <a:ext cx="2070387" cy="1200328"/>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sz="2400" dirty="0" smtClean="0"/>
              <a:t>Name of data</a:t>
            </a:r>
          </a:p>
          <a:p>
            <a:pPr eaLnBrk="1" hangingPunct="1"/>
            <a:r>
              <a:rPr lang="en-US" sz="2400" dirty="0" smtClean="0"/>
              <a:t>frame object in R</a:t>
            </a:r>
            <a:endParaRPr lang="en-US" sz="2400" dirty="0"/>
          </a:p>
        </p:txBody>
      </p:sp>
      <p:cxnSp>
        <p:nvCxnSpPr>
          <p:cNvPr id="8" name="Straight Arrow Connector 7"/>
          <p:cNvCxnSpPr>
            <a:stCxn id="9" idx="2"/>
          </p:cNvCxnSpPr>
          <p:nvPr/>
        </p:nvCxnSpPr>
        <p:spPr>
          <a:xfrm flipH="1">
            <a:off x="1560044" y="2158872"/>
            <a:ext cx="978620" cy="1231375"/>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9" name="Text Box 5"/>
          <p:cNvSpPr txBox="1">
            <a:spLocks noChangeArrowheads="1"/>
          </p:cNvSpPr>
          <p:nvPr/>
        </p:nvSpPr>
        <p:spPr bwMode="auto">
          <a:xfrm>
            <a:off x="1319310" y="1327875"/>
            <a:ext cx="2438707" cy="830997"/>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sz="2400" dirty="0" smtClean="0"/>
              <a:t>Assignment operator</a:t>
            </a:r>
            <a:endParaRPr lang="en-US" sz="2400" dirty="0"/>
          </a:p>
        </p:txBody>
      </p:sp>
      <p:sp>
        <p:nvSpPr>
          <p:cNvPr id="13" name="Text Box 5"/>
          <p:cNvSpPr txBox="1">
            <a:spLocks noChangeArrowheads="1"/>
          </p:cNvSpPr>
          <p:nvPr/>
        </p:nvSpPr>
        <p:spPr bwMode="auto">
          <a:xfrm>
            <a:off x="4464235" y="4620504"/>
            <a:ext cx="2438707" cy="830997"/>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sz="2400" dirty="0" smtClean="0"/>
              <a:t>Function that reads in </a:t>
            </a:r>
            <a:r>
              <a:rPr lang="en-US" sz="2400" dirty="0" err="1" smtClean="0"/>
              <a:t>csv</a:t>
            </a:r>
            <a:r>
              <a:rPr lang="en-US" sz="2400" dirty="0" smtClean="0"/>
              <a:t> files</a:t>
            </a:r>
            <a:endParaRPr lang="en-US" sz="2400" dirty="0"/>
          </a:p>
        </p:txBody>
      </p:sp>
      <p:cxnSp>
        <p:nvCxnSpPr>
          <p:cNvPr id="14" name="Straight Arrow Connector 13"/>
          <p:cNvCxnSpPr/>
          <p:nvPr/>
        </p:nvCxnSpPr>
        <p:spPr>
          <a:xfrm flipH="1" flipV="1">
            <a:off x="2538664" y="3732667"/>
            <a:ext cx="3851142" cy="747829"/>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2" name="Text Box 5"/>
          <p:cNvSpPr txBox="1">
            <a:spLocks noChangeArrowheads="1"/>
          </p:cNvSpPr>
          <p:nvPr/>
        </p:nvSpPr>
        <p:spPr bwMode="auto">
          <a:xfrm>
            <a:off x="4896644" y="1304956"/>
            <a:ext cx="2603562" cy="461665"/>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sz="2400" dirty="0" smtClean="0"/>
              <a:t>Name of data file</a:t>
            </a:r>
            <a:endParaRPr lang="en-US" sz="2400" dirty="0"/>
          </a:p>
        </p:txBody>
      </p:sp>
      <p:cxnSp>
        <p:nvCxnSpPr>
          <p:cNvPr id="23" name="Straight Arrow Connector 22"/>
          <p:cNvCxnSpPr>
            <a:stCxn id="22" idx="2"/>
          </p:cNvCxnSpPr>
          <p:nvPr/>
        </p:nvCxnSpPr>
        <p:spPr>
          <a:xfrm flipH="1">
            <a:off x="5980163" y="1766621"/>
            <a:ext cx="218262" cy="162362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3) View your Data in R</a:t>
            </a:r>
            <a:endParaRPr lang="en-US" dirty="0"/>
          </a:p>
        </p:txBody>
      </p:sp>
      <p:sp>
        <p:nvSpPr>
          <p:cNvPr id="3" name="Content Placeholder 2"/>
          <p:cNvSpPr>
            <a:spLocks noGrp="1"/>
          </p:cNvSpPr>
          <p:nvPr>
            <p:ph idx="1"/>
          </p:nvPr>
        </p:nvSpPr>
        <p:spPr>
          <a:xfrm>
            <a:off x="93754" y="2790287"/>
            <a:ext cx="9050246" cy="3210151"/>
          </a:xfrm>
        </p:spPr>
        <p:txBody>
          <a:bodyPr>
            <a:normAutofit/>
          </a:bodyPr>
          <a:lstStyle/>
          <a:p>
            <a:pPr marL="0" indent="0">
              <a:buNone/>
            </a:pPr>
            <a:r>
              <a:rPr lang="nl-NL" sz="1800" dirty="0" smtClean="0">
                <a:latin typeface="Courier"/>
                <a:cs typeface="Courier"/>
              </a:rPr>
              <a:t>&gt; </a:t>
            </a:r>
            <a:r>
              <a:rPr lang="nl-NL" sz="1800" dirty="0" err="1" smtClean="0">
                <a:latin typeface="Courier"/>
                <a:cs typeface="Courier"/>
              </a:rPr>
              <a:t>head</a:t>
            </a:r>
            <a:r>
              <a:rPr lang="nl-NL" sz="1800" dirty="0">
                <a:latin typeface="Courier"/>
                <a:cs typeface="Courier"/>
              </a:rPr>
              <a:t>(</a:t>
            </a:r>
            <a:r>
              <a:rPr lang="nl-NL" sz="1800" dirty="0" err="1">
                <a:latin typeface="Courier"/>
                <a:cs typeface="Courier"/>
              </a:rPr>
              <a:t>keeley</a:t>
            </a:r>
            <a:r>
              <a:rPr lang="nl-NL" sz="1800" dirty="0" smtClean="0">
                <a:latin typeface="Courier"/>
                <a:cs typeface="Courier"/>
              </a:rPr>
              <a:t>)</a:t>
            </a:r>
          </a:p>
          <a:p>
            <a:pPr marL="0" indent="0">
              <a:buNone/>
            </a:pPr>
            <a:endParaRPr lang="nl-NL" sz="1800" dirty="0">
              <a:latin typeface="Courier"/>
              <a:cs typeface="Courier"/>
            </a:endParaRPr>
          </a:p>
          <a:p>
            <a:pPr marL="0" indent="0">
              <a:buNone/>
            </a:pPr>
            <a:r>
              <a:rPr lang="nl-NL" sz="1800" dirty="0">
                <a:latin typeface="Courier"/>
                <a:cs typeface="Courier"/>
              </a:rPr>
              <a:t>  </a:t>
            </a:r>
            <a:r>
              <a:rPr lang="nl-NL" sz="1800" dirty="0" err="1">
                <a:latin typeface="Courier"/>
                <a:cs typeface="Courier"/>
              </a:rPr>
              <a:t>distance</a:t>
            </a:r>
            <a:r>
              <a:rPr lang="nl-NL" sz="1800" dirty="0">
                <a:latin typeface="Courier"/>
                <a:cs typeface="Courier"/>
              </a:rPr>
              <a:t> </a:t>
            </a:r>
            <a:r>
              <a:rPr lang="nl-NL" sz="1800" dirty="0" err="1">
                <a:latin typeface="Courier"/>
                <a:cs typeface="Courier"/>
              </a:rPr>
              <a:t>elev</a:t>
            </a:r>
            <a:r>
              <a:rPr lang="nl-NL" sz="1800" dirty="0">
                <a:latin typeface="Courier"/>
                <a:cs typeface="Courier"/>
              </a:rPr>
              <a:t>  </a:t>
            </a:r>
            <a:r>
              <a:rPr lang="nl-NL" sz="1800" dirty="0" err="1">
                <a:latin typeface="Courier"/>
                <a:cs typeface="Courier"/>
              </a:rPr>
              <a:t>abiotic</a:t>
            </a:r>
            <a:r>
              <a:rPr lang="nl-NL" sz="1800" dirty="0">
                <a:latin typeface="Courier"/>
                <a:cs typeface="Courier"/>
              </a:rPr>
              <a:t> </a:t>
            </a:r>
            <a:r>
              <a:rPr lang="nl-NL" sz="1800" dirty="0" err="1">
                <a:latin typeface="Courier"/>
                <a:cs typeface="Courier"/>
              </a:rPr>
              <a:t>age</a:t>
            </a:r>
            <a:r>
              <a:rPr lang="nl-NL" sz="1800" dirty="0">
                <a:latin typeface="Courier"/>
                <a:cs typeface="Courier"/>
              </a:rPr>
              <a:t>   hetero </a:t>
            </a:r>
            <a:r>
              <a:rPr lang="nl-NL" sz="1800" dirty="0" err="1">
                <a:latin typeface="Courier"/>
                <a:cs typeface="Courier"/>
              </a:rPr>
              <a:t>firesev</a:t>
            </a:r>
            <a:r>
              <a:rPr lang="nl-NL" sz="1800" dirty="0">
                <a:latin typeface="Courier"/>
                <a:cs typeface="Courier"/>
              </a:rPr>
              <a:t>     cover </a:t>
            </a:r>
            <a:r>
              <a:rPr lang="nl-NL" sz="1800" dirty="0" err="1">
                <a:latin typeface="Courier"/>
                <a:cs typeface="Courier"/>
              </a:rPr>
              <a:t>rich</a:t>
            </a:r>
            <a:endParaRPr lang="nl-NL" sz="1800" dirty="0">
              <a:latin typeface="Courier"/>
              <a:cs typeface="Courier"/>
            </a:endParaRPr>
          </a:p>
          <a:p>
            <a:pPr marL="0" indent="0">
              <a:buNone/>
            </a:pPr>
            <a:r>
              <a:rPr lang="nl-NL" sz="1800" dirty="0">
                <a:latin typeface="Courier"/>
                <a:cs typeface="Courier"/>
              </a:rPr>
              <a:t>1 53.40900 1225 60.67103  40 0.757065    3.50 1.0387974   51</a:t>
            </a:r>
          </a:p>
          <a:p>
            <a:pPr marL="0" indent="0">
              <a:buNone/>
            </a:pPr>
            <a:r>
              <a:rPr lang="nl-NL" sz="1800" dirty="0">
                <a:latin typeface="Courier"/>
                <a:cs typeface="Courier"/>
              </a:rPr>
              <a:t>2 37.03745   60 40.94291  25 0.491340    4.05 0.4775924   31</a:t>
            </a:r>
          </a:p>
          <a:p>
            <a:pPr marL="0" indent="0">
              <a:buNone/>
            </a:pPr>
            <a:r>
              <a:rPr lang="nl-NL" sz="1800" dirty="0">
                <a:latin typeface="Courier"/>
                <a:cs typeface="Courier"/>
              </a:rPr>
              <a:t>3 53.69565  200 50.98805  15 0.844485    2.60 0.9489357   71</a:t>
            </a:r>
          </a:p>
          <a:p>
            <a:pPr marL="0" indent="0">
              <a:buNone/>
            </a:pPr>
            <a:r>
              <a:rPr lang="nl-NL" sz="1800" dirty="0">
                <a:latin typeface="Courier"/>
                <a:cs typeface="Courier"/>
              </a:rPr>
              <a:t>4 53.69565  200 61.15633  15 0.690847    2.90 1.1949002   64</a:t>
            </a:r>
          </a:p>
          <a:p>
            <a:pPr marL="0" indent="0">
              <a:buNone/>
            </a:pPr>
            <a:r>
              <a:rPr lang="nl-NL" sz="1800" dirty="0">
                <a:latin typeface="Courier"/>
                <a:cs typeface="Courier"/>
              </a:rPr>
              <a:t>5 51.95985  970 46.66807  23 0.545628    4.30 1.2981890   68</a:t>
            </a:r>
          </a:p>
          <a:p>
            <a:pPr marL="0" indent="0">
              <a:buNone/>
            </a:pPr>
            <a:r>
              <a:rPr lang="nl-NL" sz="1800" dirty="0">
                <a:latin typeface="Courier"/>
                <a:cs typeface="Courier"/>
              </a:rPr>
              <a:t>6 51.95985  970 39.82357  24 0.652895    4.00 1.1734866   34</a:t>
            </a:r>
            <a:endParaRPr lang="en-US" sz="1800" dirty="0">
              <a:latin typeface="Courier"/>
              <a:cs typeface="Courier"/>
            </a:endParaRPr>
          </a:p>
        </p:txBody>
      </p:sp>
      <p:cxnSp>
        <p:nvCxnSpPr>
          <p:cNvPr id="4" name="Straight Arrow Connector 3"/>
          <p:cNvCxnSpPr>
            <a:stCxn id="5" idx="1"/>
          </p:cNvCxnSpPr>
          <p:nvPr/>
        </p:nvCxnSpPr>
        <p:spPr>
          <a:xfrm flipH="1">
            <a:off x="4880134" y="2379886"/>
            <a:ext cx="1530995" cy="1160372"/>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5" name="Text Box 5"/>
          <p:cNvSpPr txBox="1">
            <a:spLocks noChangeArrowheads="1"/>
          </p:cNvSpPr>
          <p:nvPr/>
        </p:nvSpPr>
        <p:spPr bwMode="auto">
          <a:xfrm>
            <a:off x="6411129" y="1595056"/>
            <a:ext cx="2438707" cy="1569660"/>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sz="2400" dirty="0" smtClean="0"/>
              <a:t>Column name, which we'll use as a variable later</a:t>
            </a:r>
            <a:endParaRPr 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4) Build a Simple Model</a:t>
            </a:r>
            <a:endParaRPr lang="en-US" dirty="0"/>
          </a:p>
        </p:txBody>
      </p:sp>
      <p:sp>
        <p:nvSpPr>
          <p:cNvPr id="3" name="Content Placeholder 2"/>
          <p:cNvSpPr>
            <a:spLocks noGrp="1"/>
          </p:cNvSpPr>
          <p:nvPr>
            <p:ph idx="1"/>
          </p:nvPr>
        </p:nvSpPr>
        <p:spPr>
          <a:xfrm>
            <a:off x="457200" y="4020293"/>
            <a:ext cx="8229600" cy="2105870"/>
          </a:xfrm>
        </p:spPr>
        <p:txBody>
          <a:bodyPr/>
          <a:lstStyle/>
          <a:p>
            <a:pPr marL="0" indent="0">
              <a:buNone/>
            </a:pPr>
            <a:r>
              <a:rPr lang="en-US" dirty="0">
                <a:latin typeface="Courier"/>
                <a:cs typeface="Courier"/>
              </a:rPr>
              <a:t>m</a:t>
            </a:r>
            <a:r>
              <a:rPr lang="en-US" dirty="0" smtClean="0">
                <a:latin typeface="Courier"/>
                <a:cs typeface="Courier"/>
              </a:rPr>
              <a:t>odel &lt;- '</a:t>
            </a:r>
            <a:r>
              <a:rPr lang="en-US" dirty="0">
                <a:latin typeface="Courier"/>
                <a:cs typeface="Courier"/>
              </a:rPr>
              <a:t>cover ~ </a:t>
            </a:r>
            <a:r>
              <a:rPr lang="en-US" dirty="0" err="1">
                <a:latin typeface="Courier"/>
                <a:cs typeface="Courier"/>
              </a:rPr>
              <a:t>firesev</a:t>
            </a:r>
            <a:r>
              <a:rPr lang="en-US" dirty="0">
                <a:latin typeface="Courier"/>
                <a:cs typeface="Courier"/>
              </a:rPr>
              <a:t> + age</a:t>
            </a:r>
          </a:p>
          <a:p>
            <a:pPr marL="0" indent="0">
              <a:buNone/>
            </a:pPr>
            <a:r>
              <a:rPr lang="en-US" dirty="0">
                <a:latin typeface="Courier"/>
                <a:cs typeface="Courier"/>
              </a:rPr>
              <a:t>        </a:t>
            </a:r>
            <a:r>
              <a:rPr lang="en-US" dirty="0" smtClean="0">
                <a:latin typeface="Courier"/>
                <a:cs typeface="Courier"/>
              </a:rPr>
              <a:t>	  </a:t>
            </a:r>
            <a:r>
              <a:rPr lang="en-US" dirty="0" err="1" smtClean="0">
                <a:latin typeface="Courier"/>
                <a:cs typeface="Courier"/>
              </a:rPr>
              <a:t>firesev</a:t>
            </a:r>
            <a:r>
              <a:rPr lang="en-US" dirty="0" smtClean="0">
                <a:latin typeface="Courier"/>
                <a:cs typeface="Courier"/>
              </a:rPr>
              <a:t> </a:t>
            </a:r>
            <a:r>
              <a:rPr lang="en-US" dirty="0">
                <a:latin typeface="Courier"/>
                <a:cs typeface="Courier"/>
              </a:rPr>
              <a:t>~ age'</a:t>
            </a:r>
          </a:p>
        </p:txBody>
      </p:sp>
      <p:sp>
        <p:nvSpPr>
          <p:cNvPr id="4" name="Rectangle 3"/>
          <p:cNvSpPr/>
          <p:nvPr/>
        </p:nvSpPr>
        <p:spPr>
          <a:xfrm>
            <a:off x="2440067" y="1570115"/>
            <a:ext cx="1040029" cy="42711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age</a:t>
            </a:r>
            <a:endParaRPr lang="en-US" dirty="0"/>
          </a:p>
        </p:txBody>
      </p:sp>
      <p:sp>
        <p:nvSpPr>
          <p:cNvPr id="5" name="Rectangle 4"/>
          <p:cNvSpPr/>
          <p:nvPr/>
        </p:nvSpPr>
        <p:spPr>
          <a:xfrm>
            <a:off x="5662550" y="1570115"/>
            <a:ext cx="1040029" cy="42711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c</a:t>
            </a:r>
            <a:r>
              <a:rPr lang="en-US" dirty="0" smtClean="0"/>
              <a:t>over</a:t>
            </a:r>
            <a:endParaRPr lang="en-US" dirty="0"/>
          </a:p>
        </p:txBody>
      </p:sp>
      <p:sp>
        <p:nvSpPr>
          <p:cNvPr id="6" name="Rectangle 5"/>
          <p:cNvSpPr/>
          <p:nvPr/>
        </p:nvSpPr>
        <p:spPr>
          <a:xfrm>
            <a:off x="3932502" y="2555493"/>
            <a:ext cx="1040029" cy="42711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err="1" smtClean="0"/>
              <a:t>firesev</a:t>
            </a:r>
            <a:endParaRPr lang="en-US" dirty="0"/>
          </a:p>
        </p:txBody>
      </p:sp>
      <p:cxnSp>
        <p:nvCxnSpPr>
          <p:cNvPr id="8" name="Straight Arrow Connector 7"/>
          <p:cNvCxnSpPr>
            <a:stCxn id="4" idx="3"/>
            <a:endCxn id="5" idx="1"/>
          </p:cNvCxnSpPr>
          <p:nvPr/>
        </p:nvCxnSpPr>
        <p:spPr>
          <a:xfrm>
            <a:off x="3480096" y="1783672"/>
            <a:ext cx="2182454" cy="0"/>
          </a:xfrm>
          <a:prstGeom prst="straightConnector1">
            <a:avLst/>
          </a:prstGeom>
          <a:ln w="38100" cmpd="sng">
            <a:headEnd type="none"/>
            <a:tailEnd type="triangle"/>
          </a:ln>
          <a:effectLst/>
        </p:spPr>
        <p:style>
          <a:lnRef idx="2">
            <a:schemeClr val="dk1"/>
          </a:lnRef>
          <a:fillRef idx="0">
            <a:schemeClr val="dk1"/>
          </a:fillRef>
          <a:effectRef idx="1">
            <a:schemeClr val="dk1"/>
          </a:effectRef>
          <a:fontRef idx="minor">
            <a:schemeClr val="tx1"/>
          </a:fontRef>
        </p:style>
      </p:cxnSp>
      <p:cxnSp>
        <p:nvCxnSpPr>
          <p:cNvPr id="9" name="Straight Arrow Connector 8"/>
          <p:cNvCxnSpPr>
            <a:stCxn id="4" idx="2"/>
            <a:endCxn id="6" idx="1"/>
          </p:cNvCxnSpPr>
          <p:nvPr/>
        </p:nvCxnSpPr>
        <p:spPr>
          <a:xfrm>
            <a:off x="2960082" y="1997229"/>
            <a:ext cx="972420" cy="771821"/>
          </a:xfrm>
          <a:prstGeom prst="straightConnector1">
            <a:avLst/>
          </a:prstGeom>
          <a:ln w="38100" cmpd="sng">
            <a:headEnd type="none"/>
            <a:tailEnd type="triangle"/>
          </a:ln>
          <a:effectLst/>
        </p:spPr>
        <p:style>
          <a:lnRef idx="2">
            <a:schemeClr val="dk1"/>
          </a:lnRef>
          <a:fillRef idx="0">
            <a:schemeClr val="dk1"/>
          </a:fillRef>
          <a:effectRef idx="1">
            <a:schemeClr val="dk1"/>
          </a:effectRef>
          <a:fontRef idx="minor">
            <a:schemeClr val="tx1"/>
          </a:fontRef>
        </p:style>
      </p:cxnSp>
      <p:cxnSp>
        <p:nvCxnSpPr>
          <p:cNvPr id="12" name="Straight Arrow Connector 11"/>
          <p:cNvCxnSpPr>
            <a:stCxn id="6" idx="3"/>
            <a:endCxn id="5" idx="2"/>
          </p:cNvCxnSpPr>
          <p:nvPr/>
        </p:nvCxnSpPr>
        <p:spPr>
          <a:xfrm flipV="1">
            <a:off x="4972531" y="1997229"/>
            <a:ext cx="1210034" cy="771821"/>
          </a:xfrm>
          <a:prstGeom prst="straightConnector1">
            <a:avLst/>
          </a:prstGeom>
          <a:ln w="38100" cmpd="sng">
            <a:headEnd type="none"/>
            <a:tailEnd type="triangle"/>
          </a:ln>
          <a:effectLst/>
        </p:spPr>
        <p:style>
          <a:lnRef idx="2">
            <a:schemeClr val="dk1"/>
          </a:lnRef>
          <a:fillRef idx="0">
            <a:schemeClr val="dk1"/>
          </a:fillRef>
          <a:effectRef idx="1">
            <a:schemeClr val="dk1"/>
          </a:effectRef>
          <a:fontRef idx="minor">
            <a:schemeClr val="tx1"/>
          </a:fontRef>
        </p:style>
      </p:cxnSp>
      <p:cxnSp>
        <p:nvCxnSpPr>
          <p:cNvPr id="20" name="Straight Arrow Connector 19"/>
          <p:cNvCxnSpPr>
            <a:stCxn id="21" idx="2"/>
          </p:cNvCxnSpPr>
          <p:nvPr/>
        </p:nvCxnSpPr>
        <p:spPr>
          <a:xfrm>
            <a:off x="1300309" y="3213439"/>
            <a:ext cx="0" cy="906861"/>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1" name="Text Box 5"/>
          <p:cNvSpPr txBox="1">
            <a:spLocks noChangeArrowheads="1"/>
          </p:cNvSpPr>
          <p:nvPr/>
        </p:nvSpPr>
        <p:spPr bwMode="auto">
          <a:xfrm>
            <a:off x="80955" y="2751774"/>
            <a:ext cx="2438707" cy="461665"/>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sz="2400" dirty="0" smtClean="0"/>
              <a:t>Name of object</a:t>
            </a:r>
            <a:endParaRPr lang="en-US" sz="2400" dirty="0"/>
          </a:p>
        </p:txBody>
      </p:sp>
      <p:cxnSp>
        <p:nvCxnSpPr>
          <p:cNvPr id="24" name="Straight Arrow Connector 23"/>
          <p:cNvCxnSpPr>
            <a:stCxn id="25" idx="0"/>
          </p:cNvCxnSpPr>
          <p:nvPr/>
        </p:nvCxnSpPr>
        <p:spPr>
          <a:xfrm flipV="1">
            <a:off x="1300309" y="4490327"/>
            <a:ext cx="853349" cy="664011"/>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25" name="Text Box 5"/>
          <p:cNvSpPr txBox="1">
            <a:spLocks noChangeArrowheads="1"/>
          </p:cNvSpPr>
          <p:nvPr/>
        </p:nvSpPr>
        <p:spPr bwMode="auto">
          <a:xfrm>
            <a:off x="446960" y="5154338"/>
            <a:ext cx="1706698" cy="830997"/>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sz="2400" dirty="0" smtClean="0"/>
              <a:t>Assignment operator</a:t>
            </a:r>
            <a:endParaRPr lang="en-US" sz="2400" dirty="0"/>
          </a:p>
        </p:txBody>
      </p:sp>
      <p:sp>
        <p:nvSpPr>
          <p:cNvPr id="27" name="Text Box 5"/>
          <p:cNvSpPr txBox="1">
            <a:spLocks noChangeArrowheads="1"/>
          </p:cNvSpPr>
          <p:nvPr/>
        </p:nvSpPr>
        <p:spPr bwMode="auto">
          <a:xfrm>
            <a:off x="5579495" y="2982607"/>
            <a:ext cx="2830735" cy="830997"/>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sz="2400" dirty="0" smtClean="0"/>
              <a:t>Two linear models in a text string</a:t>
            </a:r>
            <a:endParaRPr lang="en-US" sz="2400" dirty="0"/>
          </a:p>
        </p:txBody>
      </p:sp>
      <p:cxnSp>
        <p:nvCxnSpPr>
          <p:cNvPr id="30" name="Straight Arrow Connector 29"/>
          <p:cNvCxnSpPr>
            <a:stCxn id="27" idx="2"/>
          </p:cNvCxnSpPr>
          <p:nvPr/>
        </p:nvCxnSpPr>
        <p:spPr>
          <a:xfrm flipH="1">
            <a:off x="5410149" y="3813604"/>
            <a:ext cx="1584714" cy="306696"/>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 5) Fit your Model</a:t>
            </a:r>
          </a:p>
        </p:txBody>
      </p:sp>
      <p:sp>
        <p:nvSpPr>
          <p:cNvPr id="3" name="Content Placeholder 2"/>
          <p:cNvSpPr>
            <a:spLocks noGrp="1"/>
          </p:cNvSpPr>
          <p:nvPr>
            <p:ph idx="1"/>
          </p:nvPr>
        </p:nvSpPr>
        <p:spPr>
          <a:xfrm>
            <a:off x="457200" y="4020292"/>
            <a:ext cx="8229600" cy="2540185"/>
          </a:xfrm>
        </p:spPr>
        <p:txBody>
          <a:bodyPr>
            <a:normAutofit fontScale="92500" lnSpcReduction="10000"/>
          </a:bodyPr>
          <a:lstStyle/>
          <a:p>
            <a:pPr marL="0" indent="0">
              <a:buNone/>
            </a:pPr>
            <a:r>
              <a:rPr lang="en-US" dirty="0">
                <a:latin typeface="Courier"/>
                <a:cs typeface="Courier"/>
              </a:rPr>
              <a:t>#load the library</a:t>
            </a:r>
          </a:p>
          <a:p>
            <a:pPr marL="0" indent="0">
              <a:buNone/>
            </a:pPr>
            <a:r>
              <a:rPr lang="en-US" dirty="0">
                <a:latin typeface="Courier"/>
                <a:cs typeface="Courier"/>
              </a:rPr>
              <a:t>library(</a:t>
            </a:r>
            <a:r>
              <a:rPr lang="en-US" dirty="0" err="1">
                <a:latin typeface="Courier"/>
                <a:cs typeface="Courier"/>
              </a:rPr>
              <a:t>lavaan</a:t>
            </a:r>
            <a:r>
              <a:rPr lang="en-US" dirty="0" smtClean="0">
                <a:latin typeface="Courier"/>
                <a:cs typeface="Courier"/>
              </a:rPr>
              <a:t>)</a:t>
            </a:r>
          </a:p>
          <a:p>
            <a:pPr marL="0" indent="0">
              <a:buNone/>
            </a:pPr>
            <a:endParaRPr lang="en-US" dirty="0">
              <a:latin typeface="Courier"/>
              <a:cs typeface="Courier"/>
            </a:endParaRPr>
          </a:p>
          <a:p>
            <a:pPr marL="0" indent="0">
              <a:buNone/>
            </a:pPr>
            <a:r>
              <a:rPr lang="en-US" dirty="0">
                <a:latin typeface="Courier"/>
                <a:cs typeface="Courier"/>
              </a:rPr>
              <a:t>#fit it</a:t>
            </a:r>
          </a:p>
          <a:p>
            <a:pPr marL="0" indent="0">
              <a:buNone/>
            </a:pPr>
            <a:r>
              <a:rPr lang="en-US" dirty="0">
                <a:latin typeface="Courier"/>
                <a:cs typeface="Courier"/>
              </a:rPr>
              <a:t>fit&lt;-</a:t>
            </a:r>
            <a:r>
              <a:rPr lang="en-US" dirty="0" err="1">
                <a:latin typeface="Courier"/>
                <a:cs typeface="Courier"/>
              </a:rPr>
              <a:t>sem</a:t>
            </a:r>
            <a:r>
              <a:rPr lang="en-US" dirty="0">
                <a:latin typeface="Courier"/>
                <a:cs typeface="Courier"/>
              </a:rPr>
              <a:t>(model, data=</a:t>
            </a:r>
            <a:r>
              <a:rPr lang="en-US" dirty="0" err="1">
                <a:latin typeface="Courier"/>
                <a:cs typeface="Courier"/>
              </a:rPr>
              <a:t>keeley</a:t>
            </a:r>
            <a:r>
              <a:rPr lang="en-US" dirty="0">
                <a:latin typeface="Courier"/>
                <a:cs typeface="Courier"/>
              </a:rPr>
              <a:t>)</a:t>
            </a:r>
          </a:p>
        </p:txBody>
      </p:sp>
      <p:sp>
        <p:nvSpPr>
          <p:cNvPr id="4" name="Rectangle 3"/>
          <p:cNvSpPr/>
          <p:nvPr/>
        </p:nvSpPr>
        <p:spPr>
          <a:xfrm>
            <a:off x="2440067" y="1570115"/>
            <a:ext cx="1040029" cy="42711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age</a:t>
            </a:r>
            <a:endParaRPr lang="en-US" dirty="0"/>
          </a:p>
        </p:txBody>
      </p:sp>
      <p:sp>
        <p:nvSpPr>
          <p:cNvPr id="5" name="Rectangle 4"/>
          <p:cNvSpPr/>
          <p:nvPr/>
        </p:nvSpPr>
        <p:spPr>
          <a:xfrm>
            <a:off x="5662550" y="1570115"/>
            <a:ext cx="1040029" cy="42711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c</a:t>
            </a:r>
            <a:r>
              <a:rPr lang="en-US" dirty="0" smtClean="0"/>
              <a:t>over</a:t>
            </a:r>
            <a:endParaRPr lang="en-US" dirty="0"/>
          </a:p>
        </p:txBody>
      </p:sp>
      <p:sp>
        <p:nvSpPr>
          <p:cNvPr id="6" name="Rectangle 5"/>
          <p:cNvSpPr/>
          <p:nvPr/>
        </p:nvSpPr>
        <p:spPr>
          <a:xfrm>
            <a:off x="3932502" y="2555493"/>
            <a:ext cx="1040029" cy="427114"/>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err="1" smtClean="0"/>
              <a:t>firesev</a:t>
            </a:r>
            <a:endParaRPr lang="en-US" dirty="0"/>
          </a:p>
        </p:txBody>
      </p:sp>
      <p:cxnSp>
        <p:nvCxnSpPr>
          <p:cNvPr id="8" name="Straight Arrow Connector 7"/>
          <p:cNvCxnSpPr>
            <a:stCxn id="4" idx="3"/>
            <a:endCxn id="5" idx="1"/>
          </p:cNvCxnSpPr>
          <p:nvPr/>
        </p:nvCxnSpPr>
        <p:spPr>
          <a:xfrm>
            <a:off x="3480096" y="1783672"/>
            <a:ext cx="2182454" cy="0"/>
          </a:xfrm>
          <a:prstGeom prst="straightConnector1">
            <a:avLst/>
          </a:prstGeom>
          <a:ln w="38100" cmpd="sng">
            <a:headEnd type="none"/>
            <a:tailEnd type="triangle"/>
          </a:ln>
          <a:effectLst/>
        </p:spPr>
        <p:style>
          <a:lnRef idx="2">
            <a:schemeClr val="dk1"/>
          </a:lnRef>
          <a:fillRef idx="0">
            <a:schemeClr val="dk1"/>
          </a:fillRef>
          <a:effectRef idx="1">
            <a:schemeClr val="dk1"/>
          </a:effectRef>
          <a:fontRef idx="minor">
            <a:schemeClr val="tx1"/>
          </a:fontRef>
        </p:style>
      </p:cxnSp>
      <p:cxnSp>
        <p:nvCxnSpPr>
          <p:cNvPr id="9" name="Straight Arrow Connector 8"/>
          <p:cNvCxnSpPr>
            <a:stCxn id="4" idx="2"/>
            <a:endCxn id="6" idx="1"/>
          </p:cNvCxnSpPr>
          <p:nvPr/>
        </p:nvCxnSpPr>
        <p:spPr>
          <a:xfrm>
            <a:off x="2960082" y="1997229"/>
            <a:ext cx="972420" cy="771821"/>
          </a:xfrm>
          <a:prstGeom prst="straightConnector1">
            <a:avLst/>
          </a:prstGeom>
          <a:ln w="38100" cmpd="sng">
            <a:headEnd type="none"/>
            <a:tailEnd type="triangle"/>
          </a:ln>
          <a:effectLst/>
        </p:spPr>
        <p:style>
          <a:lnRef idx="2">
            <a:schemeClr val="dk1"/>
          </a:lnRef>
          <a:fillRef idx="0">
            <a:schemeClr val="dk1"/>
          </a:fillRef>
          <a:effectRef idx="1">
            <a:schemeClr val="dk1"/>
          </a:effectRef>
          <a:fontRef idx="minor">
            <a:schemeClr val="tx1"/>
          </a:fontRef>
        </p:style>
      </p:cxnSp>
      <p:cxnSp>
        <p:nvCxnSpPr>
          <p:cNvPr id="12" name="Straight Arrow Connector 11"/>
          <p:cNvCxnSpPr>
            <a:stCxn id="6" idx="3"/>
            <a:endCxn id="5" idx="2"/>
          </p:cNvCxnSpPr>
          <p:nvPr/>
        </p:nvCxnSpPr>
        <p:spPr>
          <a:xfrm flipV="1">
            <a:off x="4972531" y="1997229"/>
            <a:ext cx="1210034" cy="771821"/>
          </a:xfrm>
          <a:prstGeom prst="straightConnector1">
            <a:avLst/>
          </a:prstGeom>
          <a:ln w="38100" cmpd="sng">
            <a:headEnd type="none"/>
            <a:tailEnd type="triangle"/>
          </a:ln>
          <a:effectLst/>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6400939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6) Looking at Your Results</a:t>
            </a:r>
            <a:r>
              <a:rPr lang="en-US" dirty="0"/>
              <a:t> </a:t>
            </a:r>
            <a:r>
              <a:rPr lang="en-US" dirty="0" smtClean="0"/>
              <a:t>with Summary</a:t>
            </a:r>
            <a:endParaRPr lang="en-US" dirty="0"/>
          </a:p>
        </p:txBody>
      </p:sp>
      <p:sp>
        <p:nvSpPr>
          <p:cNvPr id="3" name="Content Placeholder 2"/>
          <p:cNvSpPr>
            <a:spLocks noGrp="1"/>
          </p:cNvSpPr>
          <p:nvPr>
            <p:ph idx="1"/>
          </p:nvPr>
        </p:nvSpPr>
        <p:spPr>
          <a:xfrm>
            <a:off x="457200" y="960070"/>
            <a:ext cx="8229600" cy="5760420"/>
          </a:xfrm>
        </p:spPr>
        <p:txBody>
          <a:bodyPr>
            <a:normAutofit fontScale="40000" lnSpcReduction="20000"/>
          </a:bodyPr>
          <a:lstStyle/>
          <a:p>
            <a:pPr marL="0" indent="0">
              <a:buNone/>
            </a:pPr>
            <a:r>
              <a:rPr lang="en-US" dirty="0" smtClean="0">
                <a:latin typeface="Courier"/>
                <a:cs typeface="Courier"/>
              </a:rPr>
              <a:t>&gt; summary</a:t>
            </a:r>
            <a:r>
              <a:rPr lang="en-US" dirty="0">
                <a:latin typeface="Courier"/>
                <a:cs typeface="Courier"/>
              </a:rPr>
              <a:t>(fit</a:t>
            </a:r>
            <a:r>
              <a:rPr lang="en-US" dirty="0" smtClean="0">
                <a:latin typeface="Courier"/>
                <a:cs typeface="Courier"/>
              </a:rPr>
              <a:t>)</a:t>
            </a:r>
          </a:p>
          <a:p>
            <a:pPr marL="0" indent="0">
              <a:buNone/>
            </a:pPr>
            <a:r>
              <a:rPr lang="en-US" dirty="0" err="1">
                <a:latin typeface="Courier"/>
                <a:cs typeface="Courier"/>
              </a:rPr>
              <a:t>lavaan</a:t>
            </a:r>
            <a:r>
              <a:rPr lang="en-US" dirty="0">
                <a:latin typeface="Courier"/>
                <a:cs typeface="Courier"/>
              </a:rPr>
              <a:t> (0.4-11) converged normally after 26 iterations</a:t>
            </a:r>
          </a:p>
          <a:p>
            <a:pPr marL="0" indent="0">
              <a:buNone/>
            </a:pPr>
            <a:endParaRPr lang="en-US" dirty="0">
              <a:latin typeface="Courier"/>
              <a:cs typeface="Courier"/>
            </a:endParaRPr>
          </a:p>
          <a:p>
            <a:pPr marL="0" indent="0">
              <a:buNone/>
            </a:pPr>
            <a:r>
              <a:rPr lang="en-US" dirty="0">
                <a:latin typeface="Courier"/>
                <a:cs typeface="Courier"/>
              </a:rPr>
              <a:t>  Number of observations                            90</a:t>
            </a:r>
          </a:p>
          <a:p>
            <a:pPr marL="0" indent="0">
              <a:buNone/>
            </a:pPr>
            <a:endParaRPr lang="en-US" dirty="0">
              <a:latin typeface="Courier"/>
              <a:cs typeface="Courier"/>
            </a:endParaRPr>
          </a:p>
          <a:p>
            <a:pPr marL="0" indent="0">
              <a:buNone/>
            </a:pPr>
            <a:r>
              <a:rPr lang="en-US" dirty="0">
                <a:latin typeface="Courier"/>
                <a:cs typeface="Courier"/>
              </a:rPr>
              <a:t>  Estimator                                         ML</a:t>
            </a:r>
          </a:p>
          <a:p>
            <a:pPr marL="0" indent="0">
              <a:buNone/>
            </a:pPr>
            <a:r>
              <a:rPr lang="en-US" dirty="0">
                <a:latin typeface="Courier"/>
                <a:cs typeface="Courier"/>
              </a:rPr>
              <a:t>  Minimum Function Chi-square                    0.000</a:t>
            </a:r>
          </a:p>
          <a:p>
            <a:pPr marL="0" indent="0">
              <a:buNone/>
            </a:pPr>
            <a:r>
              <a:rPr lang="en-US" dirty="0">
                <a:latin typeface="Courier"/>
                <a:cs typeface="Courier"/>
              </a:rPr>
              <a:t>  Degrees of freedom                                 0</a:t>
            </a:r>
          </a:p>
          <a:p>
            <a:pPr marL="0" indent="0">
              <a:buNone/>
            </a:pPr>
            <a:r>
              <a:rPr lang="en-US" dirty="0">
                <a:latin typeface="Courier"/>
                <a:cs typeface="Courier"/>
              </a:rPr>
              <a:t>  P-value                                        1.000</a:t>
            </a:r>
          </a:p>
          <a:p>
            <a:pPr marL="0" indent="0">
              <a:buNone/>
            </a:pPr>
            <a:endParaRPr lang="en-US" dirty="0">
              <a:latin typeface="Courier"/>
              <a:cs typeface="Courier"/>
            </a:endParaRPr>
          </a:p>
          <a:p>
            <a:pPr marL="0" indent="0">
              <a:buNone/>
            </a:pPr>
            <a:r>
              <a:rPr lang="en-US" dirty="0">
                <a:latin typeface="Courier"/>
                <a:cs typeface="Courier"/>
              </a:rPr>
              <a:t>Parameter estimates:</a:t>
            </a:r>
          </a:p>
          <a:p>
            <a:pPr marL="0" indent="0">
              <a:buNone/>
            </a:pPr>
            <a:endParaRPr lang="en-US" dirty="0">
              <a:latin typeface="Courier"/>
              <a:cs typeface="Courier"/>
            </a:endParaRPr>
          </a:p>
          <a:p>
            <a:pPr marL="0" indent="0">
              <a:buNone/>
            </a:pPr>
            <a:r>
              <a:rPr lang="en-US" dirty="0">
                <a:latin typeface="Courier"/>
                <a:cs typeface="Courier"/>
              </a:rPr>
              <a:t>  Information                                 Expected</a:t>
            </a:r>
          </a:p>
          <a:p>
            <a:pPr marL="0" indent="0">
              <a:buNone/>
            </a:pPr>
            <a:r>
              <a:rPr lang="en-US" dirty="0">
                <a:latin typeface="Courier"/>
                <a:cs typeface="Courier"/>
              </a:rPr>
              <a:t>  Standard Errors                             Standard</a:t>
            </a:r>
          </a:p>
          <a:p>
            <a:pPr marL="0" indent="0">
              <a:buNone/>
            </a:pPr>
            <a:endParaRPr lang="en-US" dirty="0" smtClean="0">
              <a:latin typeface="Courier"/>
              <a:cs typeface="Courier"/>
            </a:endParaRPr>
          </a:p>
          <a:p>
            <a:pPr marL="0" indent="0">
              <a:buNone/>
            </a:pPr>
            <a:r>
              <a:rPr lang="en-US" dirty="0">
                <a:latin typeface="Courier"/>
                <a:cs typeface="Courier"/>
              </a:rPr>
              <a:t>	</a:t>
            </a:r>
            <a:r>
              <a:rPr lang="en-US" dirty="0" smtClean="0">
                <a:latin typeface="Courier"/>
                <a:cs typeface="Courier"/>
              </a:rPr>
              <a:t>			 Estimate  </a:t>
            </a:r>
            <a:r>
              <a:rPr lang="en-US" dirty="0" err="1">
                <a:latin typeface="Courier"/>
                <a:cs typeface="Courier"/>
              </a:rPr>
              <a:t>Std.err</a:t>
            </a:r>
            <a:r>
              <a:rPr lang="en-US" dirty="0">
                <a:latin typeface="Courier"/>
                <a:cs typeface="Courier"/>
              </a:rPr>
              <a:t>  Z-value  P(&gt;|z|)</a:t>
            </a:r>
          </a:p>
          <a:p>
            <a:pPr marL="0" indent="0">
              <a:buNone/>
            </a:pPr>
            <a:r>
              <a:rPr lang="en-US" dirty="0">
                <a:latin typeface="Courier"/>
                <a:cs typeface="Courier"/>
              </a:rPr>
              <a:t>Regressions:</a:t>
            </a:r>
          </a:p>
          <a:p>
            <a:pPr marL="0" indent="0">
              <a:buNone/>
            </a:pPr>
            <a:r>
              <a:rPr lang="en-US" dirty="0">
                <a:latin typeface="Courier"/>
                <a:cs typeface="Courier"/>
              </a:rPr>
              <a:t>  cover ~</a:t>
            </a:r>
          </a:p>
          <a:p>
            <a:pPr marL="0" indent="0">
              <a:buNone/>
            </a:pPr>
            <a:r>
              <a:rPr lang="en-US" dirty="0">
                <a:latin typeface="Courier"/>
                <a:cs typeface="Courier"/>
              </a:rPr>
              <a:t>    </a:t>
            </a:r>
            <a:r>
              <a:rPr lang="en-US" dirty="0" err="1">
                <a:latin typeface="Courier"/>
                <a:cs typeface="Courier"/>
              </a:rPr>
              <a:t>firesev</a:t>
            </a:r>
            <a:r>
              <a:rPr lang="en-US" dirty="0">
                <a:latin typeface="Courier"/>
                <a:cs typeface="Courier"/>
              </a:rPr>
              <a:t>          -0.067    0.020   -3.353    0.001</a:t>
            </a:r>
          </a:p>
          <a:p>
            <a:pPr marL="0" indent="0">
              <a:buNone/>
            </a:pPr>
            <a:r>
              <a:rPr lang="en-US" dirty="0">
                <a:latin typeface="Courier"/>
                <a:cs typeface="Courier"/>
              </a:rPr>
              <a:t>    age              -0.005    0.003   -1.833    0.067</a:t>
            </a:r>
          </a:p>
          <a:p>
            <a:pPr marL="0" indent="0">
              <a:buNone/>
            </a:pPr>
            <a:r>
              <a:rPr lang="en-US" dirty="0">
                <a:latin typeface="Courier"/>
                <a:cs typeface="Courier"/>
              </a:rPr>
              <a:t>  </a:t>
            </a:r>
            <a:r>
              <a:rPr lang="en-US" dirty="0" err="1">
                <a:latin typeface="Courier"/>
                <a:cs typeface="Courier"/>
              </a:rPr>
              <a:t>firesev</a:t>
            </a:r>
            <a:r>
              <a:rPr lang="en-US" dirty="0">
                <a:latin typeface="Courier"/>
                <a:cs typeface="Courier"/>
              </a:rPr>
              <a:t> ~</a:t>
            </a:r>
          </a:p>
          <a:p>
            <a:pPr marL="0" indent="0">
              <a:buNone/>
            </a:pPr>
            <a:r>
              <a:rPr lang="en-US" dirty="0">
                <a:latin typeface="Courier"/>
                <a:cs typeface="Courier"/>
              </a:rPr>
              <a:t>    age               0.060    0.012    4.832    0.000</a:t>
            </a:r>
          </a:p>
          <a:p>
            <a:pPr marL="0" indent="0">
              <a:buNone/>
            </a:pPr>
            <a:endParaRPr lang="en-US" dirty="0">
              <a:latin typeface="Courier"/>
              <a:cs typeface="Courier"/>
            </a:endParaRPr>
          </a:p>
          <a:p>
            <a:pPr marL="0" indent="0">
              <a:buNone/>
            </a:pPr>
            <a:r>
              <a:rPr lang="en-US" dirty="0">
                <a:latin typeface="Courier"/>
                <a:cs typeface="Courier"/>
              </a:rPr>
              <a:t>Variances:</a:t>
            </a:r>
          </a:p>
          <a:p>
            <a:pPr marL="0" indent="0">
              <a:buNone/>
            </a:pPr>
            <a:r>
              <a:rPr lang="en-US" dirty="0">
                <a:latin typeface="Courier"/>
                <a:cs typeface="Courier"/>
              </a:rPr>
              <a:t>    cover             0.078    0.012</a:t>
            </a:r>
          </a:p>
          <a:p>
            <a:pPr marL="0" indent="0">
              <a:buNone/>
            </a:pPr>
            <a:r>
              <a:rPr lang="en-US" dirty="0">
                <a:latin typeface="Courier"/>
                <a:cs typeface="Courier"/>
              </a:rPr>
              <a:t>    </a:t>
            </a:r>
            <a:r>
              <a:rPr lang="en-US" dirty="0" err="1">
                <a:latin typeface="Courier"/>
                <a:cs typeface="Courier"/>
              </a:rPr>
              <a:t>firesev</a:t>
            </a:r>
            <a:r>
              <a:rPr lang="en-US" dirty="0">
                <a:latin typeface="Courier"/>
                <a:cs typeface="Courier"/>
              </a:rPr>
              <a:t>           2.144    0.320</a:t>
            </a:r>
          </a:p>
        </p:txBody>
      </p:sp>
      <p:sp>
        <p:nvSpPr>
          <p:cNvPr id="5" name="Text Box 5"/>
          <p:cNvSpPr txBox="1">
            <a:spLocks noChangeArrowheads="1"/>
          </p:cNvSpPr>
          <p:nvPr/>
        </p:nvSpPr>
        <p:spPr bwMode="auto">
          <a:xfrm>
            <a:off x="6313265" y="2662583"/>
            <a:ext cx="2830735" cy="1200328"/>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sz="2400" dirty="0" err="1" smtClean="0"/>
              <a:t>Whoah</a:t>
            </a:r>
            <a:r>
              <a:rPr lang="en-US" sz="2400" dirty="0" smtClean="0"/>
              <a:t>!  Summary gives a lot of information!!</a:t>
            </a:r>
            <a:endParaRPr lang="en-US" sz="24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6) Looking at Your Results: Fit</a:t>
            </a:r>
            <a:endParaRPr lang="en-US" dirty="0"/>
          </a:p>
        </p:txBody>
      </p:sp>
      <p:sp>
        <p:nvSpPr>
          <p:cNvPr id="3" name="Content Placeholder 2"/>
          <p:cNvSpPr>
            <a:spLocks noGrp="1"/>
          </p:cNvSpPr>
          <p:nvPr>
            <p:ph idx="1"/>
          </p:nvPr>
        </p:nvSpPr>
        <p:spPr>
          <a:xfrm>
            <a:off x="160004" y="2140156"/>
            <a:ext cx="8770240" cy="3400248"/>
          </a:xfrm>
        </p:spPr>
        <p:txBody>
          <a:bodyPr>
            <a:normAutofit/>
          </a:bodyPr>
          <a:lstStyle/>
          <a:p>
            <a:pPr marL="0" indent="0">
              <a:buNone/>
            </a:pPr>
            <a:r>
              <a:rPr lang="en-US" sz="2000" dirty="0" err="1">
                <a:latin typeface="Courier"/>
                <a:cs typeface="Courier"/>
              </a:rPr>
              <a:t>lavaan</a:t>
            </a:r>
            <a:r>
              <a:rPr lang="en-US" sz="2000" dirty="0">
                <a:latin typeface="Courier"/>
                <a:cs typeface="Courier"/>
              </a:rPr>
              <a:t> (0.4-12) converged normally after 26 iterations</a:t>
            </a:r>
          </a:p>
          <a:p>
            <a:pPr marL="0" indent="0">
              <a:buNone/>
            </a:pPr>
            <a:endParaRPr lang="en-US" sz="2000" dirty="0">
              <a:latin typeface="Courier"/>
              <a:cs typeface="Courier"/>
            </a:endParaRPr>
          </a:p>
          <a:p>
            <a:pPr marL="0" indent="0">
              <a:buNone/>
            </a:pPr>
            <a:r>
              <a:rPr lang="en-US" sz="2000" dirty="0">
                <a:latin typeface="Courier"/>
                <a:cs typeface="Courier"/>
              </a:rPr>
              <a:t>  Number of observations                            90</a:t>
            </a:r>
          </a:p>
          <a:p>
            <a:pPr marL="0" indent="0">
              <a:buNone/>
            </a:pPr>
            <a:endParaRPr lang="en-US" sz="2000" dirty="0">
              <a:latin typeface="Courier"/>
              <a:cs typeface="Courier"/>
            </a:endParaRPr>
          </a:p>
          <a:p>
            <a:pPr marL="0" indent="0">
              <a:buNone/>
            </a:pPr>
            <a:r>
              <a:rPr lang="en-US" sz="2000" dirty="0">
                <a:latin typeface="Courier"/>
                <a:cs typeface="Courier"/>
              </a:rPr>
              <a:t>  Estimator                                         ML</a:t>
            </a:r>
          </a:p>
          <a:p>
            <a:pPr marL="0" indent="0">
              <a:buNone/>
            </a:pPr>
            <a:r>
              <a:rPr lang="en-US" sz="2000" dirty="0">
                <a:latin typeface="Courier"/>
                <a:cs typeface="Courier"/>
              </a:rPr>
              <a:t>  Minimum Function Chi-square                    0.000</a:t>
            </a:r>
          </a:p>
          <a:p>
            <a:pPr marL="0" indent="0">
              <a:buNone/>
            </a:pPr>
            <a:r>
              <a:rPr lang="en-US" sz="2000" dirty="0">
                <a:latin typeface="Courier"/>
                <a:cs typeface="Courier"/>
              </a:rPr>
              <a:t>  Degrees of freedom                                 0</a:t>
            </a:r>
          </a:p>
          <a:p>
            <a:pPr marL="0" indent="0">
              <a:buNone/>
            </a:pPr>
            <a:r>
              <a:rPr lang="en-US" sz="2000" dirty="0">
                <a:latin typeface="Courier"/>
                <a:cs typeface="Courier"/>
              </a:rPr>
              <a:t>  P-value                                        </a:t>
            </a:r>
            <a:r>
              <a:rPr lang="en-US" sz="2000" dirty="0" smtClean="0">
                <a:latin typeface="Courier"/>
                <a:cs typeface="Courier"/>
              </a:rPr>
              <a:t>1.000</a:t>
            </a:r>
            <a:endParaRPr lang="en-US" sz="2000" dirty="0">
              <a:latin typeface="Courier"/>
              <a:cs typeface="Courier"/>
            </a:endParaRPr>
          </a:p>
        </p:txBody>
      </p:sp>
      <p:sp>
        <p:nvSpPr>
          <p:cNvPr id="4" name="Text Box 4"/>
          <p:cNvSpPr txBox="1">
            <a:spLocks noChangeArrowheads="1"/>
          </p:cNvSpPr>
          <p:nvPr/>
        </p:nvSpPr>
        <p:spPr bwMode="auto">
          <a:xfrm>
            <a:off x="3483794" y="939827"/>
            <a:ext cx="4419600" cy="1200329"/>
          </a:xfrm>
          <a:prstGeom prst="rect">
            <a:avLst/>
          </a:prstGeom>
          <a:solidFill>
            <a:schemeClr val="bg2"/>
          </a:solidFill>
          <a:ln>
            <a:noFill/>
          </a:ln>
          <a:effectLst/>
          <a:extLst/>
        </p:spPr>
        <p:txBody>
          <a:bodyPr>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dirty="0"/>
              <a:t>Here we can see that </a:t>
            </a:r>
            <a:r>
              <a:rPr lang="en-US" dirty="0" smtClean="0"/>
              <a:t>our model converged, </a:t>
            </a:r>
            <a:r>
              <a:rPr lang="en-US" dirty="0"/>
              <a:t>which is one indication that our analysis was successful in terms of obtaining results we can trust. </a:t>
            </a:r>
          </a:p>
        </p:txBody>
      </p:sp>
      <p:sp>
        <p:nvSpPr>
          <p:cNvPr id="5" name="TextBox 4"/>
          <p:cNvSpPr txBox="1"/>
          <p:nvPr/>
        </p:nvSpPr>
        <p:spPr>
          <a:xfrm>
            <a:off x="1292652" y="5246416"/>
            <a:ext cx="6610742" cy="1477328"/>
          </a:xfrm>
          <a:prstGeom prst="rect">
            <a:avLst/>
          </a:prstGeom>
          <a:solidFill>
            <a:schemeClr val="bg2"/>
          </a:solidFill>
        </p:spPr>
        <p:txBody>
          <a:bodyPr wrap="square" rtlCol="0">
            <a:spAutoFit/>
          </a:bodyPr>
          <a:lstStyle/>
          <a:p>
            <a:r>
              <a:rPr lang="en-US" dirty="0"/>
              <a:t>In this case, our model is saturated and we have no degrees of freedom. In such a situation we do not need to worry about model fit problems and we can go directly to look at the parameter estimates.</a:t>
            </a:r>
          </a:p>
          <a:p>
            <a:endParaRPr lang="en-US" dirty="0"/>
          </a:p>
        </p:txBody>
      </p:sp>
      <p:cxnSp>
        <p:nvCxnSpPr>
          <p:cNvPr id="6" name="Straight Arrow Connector 5"/>
          <p:cNvCxnSpPr>
            <a:stCxn id="5" idx="0"/>
          </p:cNvCxnSpPr>
          <p:nvPr/>
        </p:nvCxnSpPr>
        <p:spPr>
          <a:xfrm flipV="1">
            <a:off x="4598023" y="4680341"/>
            <a:ext cx="2872181" cy="566075"/>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34860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Step 6) Looking at Your Results: Coefficients</a:t>
            </a:r>
            <a:endParaRPr lang="en-US" dirty="0"/>
          </a:p>
        </p:txBody>
      </p:sp>
      <p:sp>
        <p:nvSpPr>
          <p:cNvPr id="4" name="Content Placeholder 2"/>
          <p:cNvSpPr>
            <a:spLocks noGrp="1"/>
          </p:cNvSpPr>
          <p:nvPr>
            <p:ph idx="1"/>
          </p:nvPr>
        </p:nvSpPr>
        <p:spPr>
          <a:xfrm>
            <a:off x="373760" y="2527685"/>
            <a:ext cx="8770240" cy="4790349"/>
          </a:xfrm>
        </p:spPr>
        <p:txBody>
          <a:bodyPr>
            <a:noAutofit/>
          </a:bodyPr>
          <a:lstStyle/>
          <a:p>
            <a:pPr marL="0" indent="0">
              <a:buNone/>
            </a:pPr>
            <a:endParaRPr lang="en-US" sz="1800" dirty="0">
              <a:latin typeface="Courier"/>
              <a:cs typeface="Courier"/>
            </a:endParaRPr>
          </a:p>
          <a:p>
            <a:pPr marL="0" indent="0">
              <a:buNone/>
            </a:pPr>
            <a:r>
              <a:rPr lang="en-US" sz="1800" dirty="0">
                <a:latin typeface="Courier"/>
                <a:cs typeface="Courier"/>
              </a:rPr>
              <a:t>                   Estimate  </a:t>
            </a:r>
            <a:r>
              <a:rPr lang="en-US" sz="1800" dirty="0" err="1">
                <a:latin typeface="Courier"/>
                <a:cs typeface="Courier"/>
              </a:rPr>
              <a:t>Std.err</a:t>
            </a:r>
            <a:r>
              <a:rPr lang="en-US" sz="1800" dirty="0">
                <a:latin typeface="Courier"/>
                <a:cs typeface="Courier"/>
              </a:rPr>
              <a:t>  Z-value  P(&gt;|z|)</a:t>
            </a:r>
          </a:p>
          <a:p>
            <a:pPr marL="0" indent="0">
              <a:buNone/>
            </a:pPr>
            <a:r>
              <a:rPr lang="en-US" sz="1800" dirty="0">
                <a:latin typeface="Courier"/>
                <a:cs typeface="Courier"/>
              </a:rPr>
              <a:t>Regressions:</a:t>
            </a:r>
          </a:p>
          <a:p>
            <a:pPr marL="0" indent="0">
              <a:buNone/>
            </a:pPr>
            <a:r>
              <a:rPr lang="en-US" sz="1800" dirty="0">
                <a:latin typeface="Courier"/>
                <a:cs typeface="Courier"/>
              </a:rPr>
              <a:t>  cover ~</a:t>
            </a:r>
          </a:p>
          <a:p>
            <a:pPr marL="0" indent="0">
              <a:buNone/>
            </a:pPr>
            <a:r>
              <a:rPr lang="en-US" sz="1800" dirty="0">
                <a:latin typeface="Courier"/>
                <a:cs typeface="Courier"/>
              </a:rPr>
              <a:t>    </a:t>
            </a:r>
            <a:r>
              <a:rPr lang="en-US" sz="1800" dirty="0" err="1">
                <a:latin typeface="Courier"/>
                <a:cs typeface="Courier"/>
              </a:rPr>
              <a:t>firesev</a:t>
            </a:r>
            <a:r>
              <a:rPr lang="en-US" sz="1800" dirty="0">
                <a:latin typeface="Courier"/>
                <a:cs typeface="Courier"/>
              </a:rPr>
              <a:t>          -0.067    0.020   -3.353    0.001</a:t>
            </a:r>
          </a:p>
          <a:p>
            <a:pPr marL="0" indent="0">
              <a:buNone/>
            </a:pPr>
            <a:r>
              <a:rPr lang="en-US" sz="1800" dirty="0">
                <a:latin typeface="Courier"/>
                <a:cs typeface="Courier"/>
              </a:rPr>
              <a:t>    age              -0.005    0.003   -1.833    0.067</a:t>
            </a:r>
          </a:p>
          <a:p>
            <a:pPr marL="0" indent="0">
              <a:buNone/>
            </a:pPr>
            <a:r>
              <a:rPr lang="en-US" sz="1800" dirty="0">
                <a:latin typeface="Courier"/>
                <a:cs typeface="Courier"/>
              </a:rPr>
              <a:t>  </a:t>
            </a:r>
            <a:r>
              <a:rPr lang="en-US" sz="1800" dirty="0" err="1">
                <a:latin typeface="Courier"/>
                <a:cs typeface="Courier"/>
              </a:rPr>
              <a:t>firesev</a:t>
            </a:r>
            <a:r>
              <a:rPr lang="en-US" sz="1800" dirty="0">
                <a:latin typeface="Courier"/>
                <a:cs typeface="Courier"/>
              </a:rPr>
              <a:t> ~</a:t>
            </a:r>
          </a:p>
          <a:p>
            <a:pPr marL="0" indent="0">
              <a:buNone/>
            </a:pPr>
            <a:r>
              <a:rPr lang="en-US" sz="1800" dirty="0">
                <a:latin typeface="Courier"/>
                <a:cs typeface="Courier"/>
              </a:rPr>
              <a:t>    age               0.060    0.012    4.832    0.000</a:t>
            </a:r>
          </a:p>
          <a:p>
            <a:pPr marL="0" indent="0">
              <a:buNone/>
            </a:pPr>
            <a:endParaRPr lang="en-US" sz="1800" dirty="0">
              <a:latin typeface="Courier"/>
              <a:cs typeface="Courier"/>
            </a:endParaRPr>
          </a:p>
          <a:p>
            <a:pPr marL="0" indent="0">
              <a:buNone/>
            </a:pPr>
            <a:r>
              <a:rPr lang="en-US" sz="1800" dirty="0">
                <a:latin typeface="Courier"/>
                <a:cs typeface="Courier"/>
              </a:rPr>
              <a:t>Variances:</a:t>
            </a:r>
          </a:p>
          <a:p>
            <a:pPr marL="0" indent="0">
              <a:buNone/>
            </a:pPr>
            <a:r>
              <a:rPr lang="en-US" sz="1800" dirty="0">
                <a:latin typeface="Courier"/>
                <a:cs typeface="Courier"/>
              </a:rPr>
              <a:t>    cover             0.078    0.012</a:t>
            </a:r>
          </a:p>
          <a:p>
            <a:pPr marL="0" indent="0">
              <a:buNone/>
            </a:pPr>
            <a:r>
              <a:rPr lang="en-US" sz="1800" dirty="0">
                <a:latin typeface="Courier"/>
                <a:cs typeface="Courier"/>
              </a:rPr>
              <a:t>    </a:t>
            </a:r>
            <a:r>
              <a:rPr lang="en-US" sz="1800" dirty="0" err="1">
                <a:latin typeface="Courier"/>
                <a:cs typeface="Courier"/>
              </a:rPr>
              <a:t>firesev</a:t>
            </a:r>
            <a:r>
              <a:rPr lang="en-US" sz="1800" dirty="0">
                <a:latin typeface="Courier"/>
                <a:cs typeface="Courier"/>
              </a:rPr>
              <a:t>           2.144    0.320</a:t>
            </a:r>
          </a:p>
        </p:txBody>
      </p:sp>
      <p:sp>
        <p:nvSpPr>
          <p:cNvPr id="5" name="Text Box 4"/>
          <p:cNvSpPr txBox="1">
            <a:spLocks noChangeArrowheads="1"/>
          </p:cNvSpPr>
          <p:nvPr/>
        </p:nvSpPr>
        <p:spPr bwMode="auto">
          <a:xfrm>
            <a:off x="373760" y="1417246"/>
            <a:ext cx="4403923" cy="1477328"/>
          </a:xfrm>
          <a:prstGeom prst="rect">
            <a:avLst/>
          </a:prstGeom>
          <a:solidFill>
            <a:srgbClr val="EEECE1"/>
          </a:solidFill>
          <a:ln w="9525">
            <a:solidFill>
              <a:schemeClr val="tx1"/>
            </a:solidFill>
            <a:miter lim="800000"/>
            <a:headEnd/>
            <a:tailEnd/>
          </a:ln>
          <a:effectLs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dirty="0"/>
              <a:t>Once we determine that our</a:t>
            </a:r>
          </a:p>
          <a:p>
            <a:pPr eaLnBrk="1" hangingPunct="1"/>
            <a:r>
              <a:rPr lang="en-US" dirty="0"/>
              <a:t>model fit is acceptable, our focus is placed on the estimates, their standard errors, the critical ratios (which are like t-tests), and the associated p-values</a:t>
            </a:r>
            <a:r>
              <a:rPr lang="en-US" dirty="0" smtClean="0"/>
              <a:t>.</a:t>
            </a:r>
            <a:endParaRPr lang="en-US" dirty="0"/>
          </a:p>
        </p:txBody>
      </p:sp>
      <p:sp>
        <p:nvSpPr>
          <p:cNvPr id="6" name="Text Box 4"/>
          <p:cNvSpPr txBox="1">
            <a:spLocks noChangeArrowheads="1"/>
          </p:cNvSpPr>
          <p:nvPr/>
        </p:nvSpPr>
        <p:spPr bwMode="auto">
          <a:xfrm>
            <a:off x="5561454" y="5699948"/>
            <a:ext cx="3582546" cy="923330"/>
          </a:xfrm>
          <a:prstGeom prst="rect">
            <a:avLst/>
          </a:prstGeom>
          <a:solidFill>
            <a:srgbClr val="EEECE1"/>
          </a:solidFill>
          <a:ln w="9525">
            <a:solidFill>
              <a:schemeClr val="tx1"/>
            </a:solidFill>
            <a:miter lim="800000"/>
            <a:headEnd/>
            <a:tailEnd/>
          </a:ln>
          <a:effectLs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dirty="0" smtClean="0"/>
              <a:t>We also have estimated for the residual Variance for each endogenous (dependent) variable</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019"/>
            <a:ext cx="9144000" cy="1143000"/>
          </a:xfrm>
        </p:spPr>
        <p:txBody>
          <a:bodyPr>
            <a:normAutofit fontScale="90000"/>
          </a:bodyPr>
          <a:lstStyle/>
          <a:p>
            <a:r>
              <a:rPr lang="en-US" dirty="0" smtClean="0"/>
              <a:t>Step 6) Looking at Results: Standardized </a:t>
            </a:r>
            <a:r>
              <a:rPr lang="en-US" dirty="0" err="1" smtClean="0"/>
              <a:t>Coeffiecients</a:t>
            </a:r>
            <a:endParaRPr lang="en-US" dirty="0"/>
          </a:p>
        </p:txBody>
      </p:sp>
      <p:sp>
        <p:nvSpPr>
          <p:cNvPr id="3" name="Content Placeholder 2"/>
          <p:cNvSpPr>
            <a:spLocks noGrp="1"/>
          </p:cNvSpPr>
          <p:nvPr>
            <p:ph idx="1"/>
          </p:nvPr>
        </p:nvSpPr>
        <p:spPr>
          <a:xfrm>
            <a:off x="457200" y="2130240"/>
            <a:ext cx="8229600" cy="3470170"/>
          </a:xfrm>
        </p:spPr>
        <p:txBody>
          <a:bodyPr>
            <a:normAutofit fontScale="77500" lnSpcReduction="20000"/>
          </a:bodyPr>
          <a:lstStyle/>
          <a:p>
            <a:pPr marL="0" indent="0">
              <a:buNone/>
            </a:pPr>
            <a:r>
              <a:rPr lang="en-US" dirty="0">
                <a:latin typeface="Courier"/>
                <a:cs typeface="Courier"/>
              </a:rPr>
              <a:t>&gt; </a:t>
            </a:r>
            <a:r>
              <a:rPr lang="en-US" dirty="0" err="1">
                <a:latin typeface="Courier"/>
                <a:cs typeface="Courier"/>
              </a:rPr>
              <a:t>standardizedSolution</a:t>
            </a:r>
            <a:r>
              <a:rPr lang="en-US" dirty="0">
                <a:latin typeface="Courier"/>
                <a:cs typeface="Courier"/>
              </a:rPr>
              <a:t>(fit)</a:t>
            </a:r>
          </a:p>
          <a:p>
            <a:pPr marL="0" indent="0">
              <a:buNone/>
            </a:pPr>
            <a:r>
              <a:rPr lang="en-US" dirty="0">
                <a:latin typeface="Courier"/>
                <a:cs typeface="Courier"/>
              </a:rPr>
              <a:t>      lhs op     </a:t>
            </a:r>
            <a:r>
              <a:rPr lang="en-US" dirty="0" err="1">
                <a:latin typeface="Courier"/>
                <a:cs typeface="Courier"/>
              </a:rPr>
              <a:t>rhs</a:t>
            </a:r>
            <a:r>
              <a:rPr lang="en-US" dirty="0">
                <a:latin typeface="Courier"/>
                <a:cs typeface="Courier"/>
              </a:rPr>
              <a:t> </a:t>
            </a:r>
            <a:r>
              <a:rPr lang="en-US" dirty="0" err="1">
                <a:latin typeface="Courier"/>
                <a:cs typeface="Courier"/>
              </a:rPr>
              <a:t>est.std</a:t>
            </a:r>
            <a:r>
              <a:rPr lang="en-US" dirty="0">
                <a:latin typeface="Courier"/>
                <a:cs typeface="Courier"/>
              </a:rPr>
              <a:t> se  z </a:t>
            </a:r>
            <a:r>
              <a:rPr lang="en-US" dirty="0" err="1">
                <a:latin typeface="Courier"/>
                <a:cs typeface="Courier"/>
              </a:rPr>
              <a:t>pvalue</a:t>
            </a:r>
            <a:endParaRPr lang="en-US" dirty="0">
              <a:latin typeface="Courier"/>
              <a:cs typeface="Courier"/>
            </a:endParaRPr>
          </a:p>
          <a:p>
            <a:pPr marL="0" indent="0">
              <a:buNone/>
            </a:pPr>
            <a:r>
              <a:rPr lang="en-US" dirty="0">
                <a:latin typeface="Courier"/>
                <a:cs typeface="Courier"/>
              </a:rPr>
              <a:t>1   cover  ~ </a:t>
            </a:r>
            <a:r>
              <a:rPr lang="en-US" dirty="0" err="1">
                <a:latin typeface="Courier"/>
                <a:cs typeface="Courier"/>
              </a:rPr>
              <a:t>firesev</a:t>
            </a:r>
            <a:r>
              <a:rPr lang="en-US" dirty="0">
                <a:latin typeface="Courier"/>
                <a:cs typeface="Courier"/>
              </a:rPr>
              <a:t>  -0.350 NA NA     NA</a:t>
            </a:r>
          </a:p>
          <a:p>
            <a:pPr marL="0" indent="0">
              <a:buNone/>
            </a:pPr>
            <a:r>
              <a:rPr lang="en-US" dirty="0">
                <a:latin typeface="Courier"/>
                <a:cs typeface="Courier"/>
              </a:rPr>
              <a:t>2   cover  ~     age  -0.191 NA NA     NA</a:t>
            </a:r>
          </a:p>
          <a:p>
            <a:pPr marL="0" indent="0">
              <a:buNone/>
            </a:pPr>
            <a:r>
              <a:rPr lang="en-US" dirty="0">
                <a:latin typeface="Courier"/>
                <a:cs typeface="Courier"/>
              </a:rPr>
              <a:t>3 </a:t>
            </a:r>
            <a:r>
              <a:rPr lang="en-US" dirty="0" err="1">
                <a:latin typeface="Courier"/>
                <a:cs typeface="Courier"/>
              </a:rPr>
              <a:t>firesev</a:t>
            </a:r>
            <a:r>
              <a:rPr lang="en-US" dirty="0">
                <a:latin typeface="Courier"/>
                <a:cs typeface="Courier"/>
              </a:rPr>
              <a:t>  ~     age   0.454 NA NA     NA</a:t>
            </a:r>
          </a:p>
          <a:p>
            <a:pPr marL="0" indent="0">
              <a:buNone/>
            </a:pPr>
            <a:r>
              <a:rPr lang="en-US" dirty="0">
                <a:latin typeface="Courier"/>
                <a:cs typeface="Courier"/>
              </a:rPr>
              <a:t>4   cover ~~   cover   0.780 NA NA     NA</a:t>
            </a:r>
          </a:p>
          <a:p>
            <a:pPr marL="0" indent="0">
              <a:buNone/>
            </a:pPr>
            <a:r>
              <a:rPr lang="en-US" dirty="0">
                <a:latin typeface="Courier"/>
                <a:cs typeface="Courier"/>
              </a:rPr>
              <a:t>5 </a:t>
            </a:r>
            <a:r>
              <a:rPr lang="en-US" dirty="0" err="1">
                <a:latin typeface="Courier"/>
                <a:cs typeface="Courier"/>
              </a:rPr>
              <a:t>firesev</a:t>
            </a:r>
            <a:r>
              <a:rPr lang="en-US" dirty="0">
                <a:latin typeface="Courier"/>
                <a:cs typeface="Courier"/>
              </a:rPr>
              <a:t> ~~ </a:t>
            </a:r>
            <a:r>
              <a:rPr lang="en-US" dirty="0" err="1">
                <a:latin typeface="Courier"/>
                <a:cs typeface="Courier"/>
              </a:rPr>
              <a:t>firesev</a:t>
            </a:r>
            <a:r>
              <a:rPr lang="en-US" dirty="0">
                <a:latin typeface="Courier"/>
                <a:cs typeface="Courier"/>
              </a:rPr>
              <a:t>   0.794 NA NA     NA</a:t>
            </a:r>
          </a:p>
          <a:p>
            <a:pPr marL="0" indent="0">
              <a:buNone/>
            </a:pPr>
            <a:r>
              <a:rPr lang="en-US" dirty="0">
                <a:latin typeface="Courier"/>
                <a:cs typeface="Courier"/>
              </a:rPr>
              <a:t>6     age ~~     age   1.000 NA NA     NA</a:t>
            </a:r>
          </a:p>
        </p:txBody>
      </p:sp>
      <p:sp>
        <p:nvSpPr>
          <p:cNvPr id="4" name="Text Box 4"/>
          <p:cNvSpPr txBox="1">
            <a:spLocks noChangeArrowheads="1"/>
          </p:cNvSpPr>
          <p:nvPr/>
        </p:nvSpPr>
        <p:spPr bwMode="auto">
          <a:xfrm>
            <a:off x="5117327" y="652912"/>
            <a:ext cx="4026673" cy="1477328"/>
          </a:xfrm>
          <a:prstGeom prst="rect">
            <a:avLst/>
          </a:prstGeom>
          <a:solidFill>
            <a:srgbClr val="EEECE1"/>
          </a:solidFill>
          <a:ln w="9525">
            <a:solidFill>
              <a:schemeClr val="tx1"/>
            </a:solidFill>
            <a:miter lim="800000"/>
            <a:headEnd/>
            <a:tailEnd/>
          </a:ln>
          <a:effectLs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dirty="0" smtClean="0"/>
              <a:t>We can use </a:t>
            </a:r>
            <a:r>
              <a:rPr lang="en-US" dirty="0" err="1" smtClean="0"/>
              <a:t>standardizedSolution</a:t>
            </a:r>
            <a:r>
              <a:rPr lang="en-US" dirty="0" smtClean="0"/>
              <a:t> to get the standardized values.  Note, these values have no se and are not tested, so we can ignore those columns.</a:t>
            </a:r>
            <a:endParaRPr lang="en-US" dirty="0"/>
          </a:p>
        </p:txBody>
      </p:sp>
      <p:sp>
        <p:nvSpPr>
          <p:cNvPr id="5" name="Text Box 4"/>
          <p:cNvSpPr txBox="1">
            <a:spLocks noChangeArrowheads="1"/>
          </p:cNvSpPr>
          <p:nvPr/>
        </p:nvSpPr>
        <p:spPr bwMode="auto">
          <a:xfrm>
            <a:off x="83387" y="5323837"/>
            <a:ext cx="4403923" cy="1477328"/>
          </a:xfrm>
          <a:prstGeom prst="rect">
            <a:avLst/>
          </a:prstGeom>
          <a:solidFill>
            <a:srgbClr val="EEECE1"/>
          </a:solidFill>
          <a:ln w="9525">
            <a:solidFill>
              <a:schemeClr val="tx1"/>
            </a:solidFill>
            <a:miter lim="800000"/>
            <a:headEnd/>
            <a:tailEnd/>
          </a:ln>
          <a:effectLs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dirty="0" smtClean="0"/>
              <a:t>The ~~ specifies a residual variance or covariance.  Note that it is 1 for age, our exogenous (independent) variable, as it is entirely unexplained.  The value is 1-R</a:t>
            </a:r>
            <a:r>
              <a:rPr lang="en-US" baseline="30000" dirty="0" smtClean="0"/>
              <a:t>2</a:t>
            </a:r>
            <a:r>
              <a:rPr lang="en-US" dirty="0" smtClean="0"/>
              <a:t> for the variable.</a:t>
            </a:r>
            <a:endParaRPr lang="en-US" dirty="0"/>
          </a:p>
        </p:txBody>
      </p:sp>
      <p:cxnSp>
        <p:nvCxnSpPr>
          <p:cNvPr id="6" name="Straight Arrow Connector 5"/>
          <p:cNvCxnSpPr>
            <a:stCxn id="5" idx="0"/>
          </p:cNvCxnSpPr>
          <p:nvPr/>
        </p:nvCxnSpPr>
        <p:spPr>
          <a:xfrm rot="5400000" flipH="1" flipV="1">
            <a:off x="2355223" y="5018987"/>
            <a:ext cx="234976" cy="374724"/>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Why use R with </a:t>
            </a:r>
            <a:r>
              <a:rPr lang="en-US" dirty="0" err="1" smtClean="0"/>
              <a:t>lavaan</a:t>
            </a:r>
            <a:r>
              <a:rPr lang="en-US" dirty="0" smtClean="0"/>
              <a:t>?</a:t>
            </a:r>
            <a:endParaRPr lang="en-US" dirty="0"/>
          </a:p>
        </p:txBody>
      </p:sp>
      <p:sp>
        <p:nvSpPr>
          <p:cNvPr id="3" name="Content Placeholder 2"/>
          <p:cNvSpPr>
            <a:spLocks noGrp="1"/>
          </p:cNvSpPr>
          <p:nvPr>
            <p:ph idx="1"/>
          </p:nvPr>
        </p:nvSpPr>
        <p:spPr>
          <a:xfrm>
            <a:off x="457200" y="1600200"/>
            <a:ext cx="8229600" cy="5257800"/>
          </a:xfrm>
        </p:spPr>
        <p:txBody>
          <a:bodyPr>
            <a:normAutofit/>
          </a:bodyPr>
          <a:lstStyle/>
          <a:p>
            <a:r>
              <a:rPr lang="en-US" sz="2000" dirty="0" smtClean="0"/>
              <a:t>R is a powerful, free, user-modifiable piece of statistical software.  It can be used for everything from basic linear regression to complicated Bayesian statistics.  It has a large  and fast-growing user-base and is fast becoming one of the most powerful and widely used pieces of statistics software in academia.</a:t>
            </a:r>
          </a:p>
          <a:p>
            <a:endParaRPr lang="en-US" sz="2000" dirty="0" smtClean="0"/>
          </a:p>
          <a:p>
            <a:r>
              <a:rPr lang="en-US" sz="2000" dirty="0" smtClean="0"/>
              <a:t>R is a script based language.  This makes it easy to save the steps of your analysis and share them with colleagues.  Reproducible research at your fingertips!</a:t>
            </a:r>
          </a:p>
          <a:p>
            <a:endParaRPr lang="en-US" sz="2000" dirty="0" smtClean="0"/>
          </a:p>
          <a:p>
            <a:r>
              <a:rPr lang="en-US" sz="2000" dirty="0" err="1" smtClean="0"/>
              <a:t>lavaan</a:t>
            </a:r>
            <a:r>
              <a:rPr lang="en-US" sz="2000" dirty="0" smtClean="0"/>
              <a:t> is a rapidly developing library for the analysis of </a:t>
            </a:r>
            <a:r>
              <a:rPr lang="en-US" sz="2000" dirty="0" err="1" smtClean="0"/>
              <a:t>SEMs</a:t>
            </a:r>
            <a:r>
              <a:rPr lang="en-US" sz="2000" dirty="0" smtClean="0"/>
              <a:t>.  There are others (</a:t>
            </a:r>
            <a:r>
              <a:rPr lang="en-US" sz="2000" dirty="0" err="1" smtClean="0"/>
              <a:t>sem</a:t>
            </a:r>
            <a:r>
              <a:rPr lang="en-US" sz="2000" dirty="0" smtClean="0"/>
              <a:t>, </a:t>
            </a:r>
            <a:r>
              <a:rPr lang="en-US" sz="2000" dirty="0" err="1" smtClean="0"/>
              <a:t>OpenMX</a:t>
            </a:r>
            <a:r>
              <a:rPr lang="en-US" sz="2000" dirty="0" smtClean="0"/>
              <a:t>, and others), but </a:t>
            </a:r>
            <a:r>
              <a:rPr lang="en-US" sz="2000" dirty="0" err="1" smtClean="0"/>
              <a:t>lavaan</a:t>
            </a:r>
            <a:r>
              <a:rPr lang="en-US" sz="2000" dirty="0" smtClean="0"/>
              <a:t> uses a syntax that is similar to the basic linear model and graphing syntax that you are sure to use for other analyses.  It is also quite full-featured for still being in beta, and has an ambitious roadmap for future development.  It's great for those both new to SEM and who want to try more complicated analyses.</a:t>
            </a: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5"/>
          <p:cNvSpPr>
            <a:spLocks noGrp="1"/>
          </p:cNvSpPr>
          <p:nvPr>
            <p:ph type="sldNum" sz="quarter" idx="12"/>
          </p:nvPr>
        </p:nvSpPr>
        <p:spPr/>
        <p:txBody>
          <a:bodyPr/>
          <a:lstStyle/>
          <a:p>
            <a:pPr>
              <a:defRPr/>
            </a:pPr>
            <a:fld id="{DC00807D-C6A2-4CF5-924C-6E4622AC1350}" type="slidenum">
              <a:rPr lang="en-US"/>
              <a:pPr>
                <a:defRPr/>
              </a:pPr>
              <a:t>20</a:t>
            </a:fld>
            <a:endParaRPr lang="en-US"/>
          </a:p>
        </p:txBody>
      </p:sp>
      <p:sp>
        <p:nvSpPr>
          <p:cNvPr id="30723" name="Rectangle 2"/>
          <p:cNvSpPr>
            <a:spLocks noGrp="1" noChangeArrowheads="1"/>
          </p:cNvSpPr>
          <p:nvPr>
            <p:ph type="title"/>
          </p:nvPr>
        </p:nvSpPr>
        <p:spPr/>
        <p:txBody>
          <a:bodyPr/>
          <a:lstStyle/>
          <a:p>
            <a:pPr eaLnBrk="1" hangingPunct="1"/>
            <a:r>
              <a:rPr lang="en-US" smtClean="0"/>
              <a:t>Wrap Up</a:t>
            </a:r>
          </a:p>
        </p:txBody>
      </p:sp>
      <p:sp>
        <p:nvSpPr>
          <p:cNvPr id="30724" name="Rectangle 3"/>
          <p:cNvSpPr>
            <a:spLocks noGrp="1" noChangeArrowheads="1"/>
          </p:cNvSpPr>
          <p:nvPr>
            <p:ph type="body" idx="1"/>
          </p:nvPr>
        </p:nvSpPr>
        <p:spPr/>
        <p:txBody>
          <a:bodyPr/>
          <a:lstStyle/>
          <a:p>
            <a:pPr marL="0" indent="0" eaLnBrk="1" hangingPunct="1">
              <a:buFontTx/>
              <a:buNone/>
            </a:pPr>
            <a:r>
              <a:rPr lang="en-US" dirty="0" smtClean="0"/>
              <a:t>This tutorial focused on the mechanics of specifying a model in R with </a:t>
            </a:r>
            <a:r>
              <a:rPr lang="en-US" dirty="0" err="1" smtClean="0"/>
              <a:t>lavaan</a:t>
            </a:r>
            <a:r>
              <a:rPr lang="en-US" dirty="0" smtClean="0"/>
              <a:t>. Issues related to model building, model testing, and interpretation </a:t>
            </a:r>
            <a:r>
              <a:rPr lang="en-US" dirty="0" smtClean="0"/>
              <a:t>will be covered in class.</a:t>
            </a:r>
            <a:endParaRPr lang="en-US" dirty="0" smtClean="0"/>
          </a:p>
        </p:txBody>
      </p:sp>
    </p:spTree>
    <p:extLst>
      <p:ext uri="{BB962C8B-B14F-4D97-AF65-F5344CB8AC3E}">
        <p14:creationId xmlns:p14="http://schemas.microsoft.com/office/powerpoint/2010/main" val="66095333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2-03-26 at 4.48.11 P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02892"/>
            <a:ext cx="9144000" cy="5448882"/>
          </a:xfrm>
          <a:prstGeom prst="rect">
            <a:avLst/>
          </a:prstGeom>
        </p:spPr>
      </p:pic>
      <p:sp>
        <p:nvSpPr>
          <p:cNvPr id="2" name="Title 1"/>
          <p:cNvSpPr>
            <a:spLocks noGrp="1"/>
          </p:cNvSpPr>
          <p:nvPr>
            <p:ph type="title"/>
          </p:nvPr>
        </p:nvSpPr>
        <p:spPr/>
        <p:txBody>
          <a:bodyPr/>
          <a:lstStyle/>
          <a:p>
            <a:r>
              <a:rPr lang="en-US" dirty="0" smtClean="0"/>
              <a:t>The </a:t>
            </a:r>
            <a:r>
              <a:rPr lang="en-US" dirty="0" err="1" smtClean="0"/>
              <a:t>RStudio</a:t>
            </a:r>
            <a:r>
              <a:rPr lang="en-US" dirty="0" smtClean="0"/>
              <a:t> Interface</a:t>
            </a:r>
            <a:endParaRPr lang="en-US" dirty="0"/>
          </a:p>
        </p:txBody>
      </p:sp>
      <p:sp>
        <p:nvSpPr>
          <p:cNvPr id="9" name="Text Box 5"/>
          <p:cNvSpPr txBox="1">
            <a:spLocks noChangeArrowheads="1"/>
          </p:cNvSpPr>
          <p:nvPr/>
        </p:nvSpPr>
        <p:spPr bwMode="auto">
          <a:xfrm>
            <a:off x="1289310" y="2100852"/>
            <a:ext cx="2438707" cy="461665"/>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sz="2400" dirty="0" smtClean="0"/>
              <a:t>Code Editor</a:t>
            </a:r>
            <a:endParaRPr lang="en-US" sz="2400" dirty="0"/>
          </a:p>
        </p:txBody>
      </p:sp>
      <p:sp>
        <p:nvSpPr>
          <p:cNvPr id="10" name="Text Box 5"/>
          <p:cNvSpPr txBox="1">
            <a:spLocks noChangeArrowheads="1"/>
          </p:cNvSpPr>
          <p:nvPr/>
        </p:nvSpPr>
        <p:spPr bwMode="auto">
          <a:xfrm>
            <a:off x="5811830" y="4594402"/>
            <a:ext cx="1638374" cy="461665"/>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sz="2400" dirty="0" smtClean="0"/>
              <a:t>Misc. Tabs</a:t>
            </a:r>
            <a:endParaRPr lang="en-US" sz="2400" dirty="0"/>
          </a:p>
        </p:txBody>
      </p:sp>
      <p:sp>
        <p:nvSpPr>
          <p:cNvPr id="11" name="Text Box 5"/>
          <p:cNvSpPr txBox="1">
            <a:spLocks noChangeArrowheads="1"/>
          </p:cNvSpPr>
          <p:nvPr/>
        </p:nvSpPr>
        <p:spPr bwMode="auto">
          <a:xfrm>
            <a:off x="1340352" y="4380710"/>
            <a:ext cx="1638374" cy="461665"/>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sz="2400" dirty="0" smtClean="0"/>
              <a:t>Console</a:t>
            </a:r>
            <a:endParaRPr lang="en-US" sz="2400" dirty="0"/>
          </a:p>
        </p:txBody>
      </p:sp>
      <p:sp>
        <p:nvSpPr>
          <p:cNvPr id="12" name="Text Box 5"/>
          <p:cNvSpPr txBox="1">
            <a:spLocks noChangeArrowheads="1"/>
          </p:cNvSpPr>
          <p:nvPr/>
        </p:nvSpPr>
        <p:spPr bwMode="auto">
          <a:xfrm>
            <a:off x="5895907" y="1870020"/>
            <a:ext cx="1638374" cy="461665"/>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sz="2400" dirty="0" smtClean="0"/>
              <a:t>Workspace</a:t>
            </a:r>
            <a:endParaRPr lang="en-US" sz="2400"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Installing a Library in R</a:t>
            </a:r>
            <a:endParaRPr lang="en-US" dirty="0"/>
          </a:p>
        </p:txBody>
      </p:sp>
      <p:pic>
        <p:nvPicPr>
          <p:cNvPr id="4" name="Picture 3" descr="Screen shot 2012-03-26 at 4.49.27 P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3000"/>
            <a:ext cx="9144000" cy="5415683"/>
          </a:xfrm>
          <a:prstGeom prst="rect">
            <a:avLst/>
          </a:prstGeom>
        </p:spPr>
      </p:pic>
    </p:spTree>
    <p:extLst>
      <p:ext uri="{BB962C8B-B14F-4D97-AF65-F5344CB8AC3E}">
        <p14:creationId xmlns:p14="http://schemas.microsoft.com/office/powerpoint/2010/main" val="165852627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Installing a Library in R: Select the Library</a:t>
            </a:r>
            <a:endParaRPr lang="en-US" dirty="0"/>
          </a:p>
        </p:txBody>
      </p:sp>
      <p:pic>
        <p:nvPicPr>
          <p:cNvPr id="5" name="Picture 4" descr="Screen shot 2012-03-26 at 4.53.35 P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05618"/>
            <a:ext cx="9144000" cy="5298435"/>
          </a:xfrm>
          <a:prstGeom prst="rect">
            <a:avLst/>
          </a:prstGeom>
        </p:spPr>
      </p:pic>
    </p:spTree>
    <p:extLst>
      <p:ext uri="{BB962C8B-B14F-4D97-AF65-F5344CB8AC3E}">
        <p14:creationId xmlns:p14="http://schemas.microsoft.com/office/powerpoint/2010/main" val="383908513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Installing a Library in R: By Hand</a:t>
            </a:r>
            <a:endParaRPr lang="en-US" dirty="0"/>
          </a:p>
        </p:txBody>
      </p:sp>
      <p:pic>
        <p:nvPicPr>
          <p:cNvPr id="3" name="Picture 2" descr="Screen shot 2012-03-26 at 4.55.01 PM.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409" y="1858000"/>
            <a:ext cx="8640227" cy="2360667"/>
          </a:xfrm>
          <a:prstGeom prst="rect">
            <a:avLst/>
          </a:prstGeom>
          <a:ln>
            <a:solidFill>
              <a:schemeClr val="tx1"/>
            </a:solidFill>
          </a:ln>
        </p:spPr>
      </p:pic>
    </p:spTree>
    <p:extLst>
      <p:ext uri="{BB962C8B-B14F-4D97-AF65-F5344CB8AC3E}">
        <p14:creationId xmlns:p14="http://schemas.microsoft.com/office/powerpoint/2010/main" val="184362704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Exercise!</a:t>
            </a:r>
            <a:endParaRPr lang="en-US" dirty="0"/>
          </a:p>
        </p:txBody>
      </p:sp>
      <p:sp>
        <p:nvSpPr>
          <p:cNvPr id="3" name="Content Placeholder 2"/>
          <p:cNvSpPr>
            <a:spLocks noGrp="1"/>
          </p:cNvSpPr>
          <p:nvPr>
            <p:ph idx="1"/>
          </p:nvPr>
        </p:nvSpPr>
        <p:spPr/>
        <p:txBody>
          <a:bodyPr/>
          <a:lstStyle/>
          <a:p>
            <a:pPr marL="0" indent="0">
              <a:buNone/>
            </a:pPr>
            <a:r>
              <a:rPr lang="en-US" dirty="0" smtClean="0"/>
              <a:t>Install the following packages:</a:t>
            </a:r>
          </a:p>
          <a:p>
            <a:pPr marL="0" indent="0">
              <a:buNone/>
            </a:pPr>
            <a:endParaRPr lang="en-US" dirty="0" smtClean="0"/>
          </a:p>
          <a:p>
            <a:r>
              <a:rPr lang="en-US" dirty="0" err="1" smtClean="0"/>
              <a:t>plyr</a:t>
            </a:r>
            <a:endParaRPr lang="en-US" dirty="0" smtClean="0"/>
          </a:p>
          <a:p>
            <a:r>
              <a:rPr lang="en-US" dirty="0" smtClean="0"/>
              <a:t>ggplot2</a:t>
            </a:r>
          </a:p>
          <a:p>
            <a:r>
              <a:rPr lang="en-US" dirty="0" err="1" smtClean="0"/>
              <a:t>AICcmodavg</a:t>
            </a:r>
            <a:endParaRPr lang="en-US" dirty="0"/>
          </a:p>
        </p:txBody>
      </p:sp>
    </p:spTree>
    <p:extLst>
      <p:ext uri="{BB962C8B-B14F-4D97-AF65-F5344CB8AC3E}">
        <p14:creationId xmlns:p14="http://schemas.microsoft.com/office/powerpoint/2010/main" val="30260000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200" dirty="0" smtClean="0"/>
              <a:t>R and Data: Use Data in a Long Table Format</a:t>
            </a:r>
            <a:endParaRPr lang="en-US" sz="3200" dirty="0"/>
          </a:p>
        </p:txBody>
      </p:sp>
      <p:pic>
        <p:nvPicPr>
          <p:cNvPr id="5" name="Picture 4" descr="Screen shot 2012-01-03 at 4.41.07 PM.png"/>
          <p:cNvPicPr>
            <a:picLocks noChangeAspect="1"/>
          </p:cNvPicPr>
          <p:nvPr/>
        </p:nvPicPr>
        <p:blipFill>
          <a:blip r:embed="rId3"/>
          <a:stretch>
            <a:fillRect/>
          </a:stretch>
        </p:blipFill>
        <p:spPr>
          <a:xfrm>
            <a:off x="0" y="1021274"/>
            <a:ext cx="9144000" cy="5836726"/>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rmAutofit/>
          </a:bodyPr>
          <a:lstStyle/>
          <a:p>
            <a:r>
              <a:rPr lang="en-US" sz="3200" dirty="0" smtClean="0"/>
              <a:t>R doesn't Play Nice with Excel – save data in a comma or tab delimited file</a:t>
            </a:r>
            <a:endParaRPr lang="en-US" sz="3200" dirty="0"/>
          </a:p>
        </p:txBody>
      </p:sp>
      <p:pic>
        <p:nvPicPr>
          <p:cNvPr id="6" name="Picture 5" descr="Screen shot 2012-01-03 at 4.42.38 PM.png"/>
          <p:cNvPicPr>
            <a:picLocks noChangeAspect="1"/>
          </p:cNvPicPr>
          <p:nvPr/>
        </p:nvPicPr>
        <p:blipFill>
          <a:blip r:embed="rId3"/>
          <a:stretch>
            <a:fillRect/>
          </a:stretch>
        </p:blipFill>
        <p:spPr>
          <a:xfrm>
            <a:off x="0" y="1037422"/>
            <a:ext cx="9144000" cy="5820578"/>
          </a:xfrm>
          <a:prstGeom prst="rect">
            <a:avLst/>
          </a:prstGeom>
        </p:spPr>
      </p:pic>
      <p:cxnSp>
        <p:nvCxnSpPr>
          <p:cNvPr id="7" name="Straight Arrow Connector 6"/>
          <p:cNvCxnSpPr/>
          <p:nvPr/>
        </p:nvCxnSpPr>
        <p:spPr>
          <a:xfrm rot="10800000">
            <a:off x="5181602" y="3228136"/>
            <a:ext cx="1499534" cy="517193"/>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rot="10800000">
            <a:off x="4929084" y="1898971"/>
            <a:ext cx="1880890" cy="291173"/>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1" name="Text Box 5"/>
          <p:cNvSpPr txBox="1">
            <a:spLocks noChangeArrowheads="1"/>
          </p:cNvSpPr>
          <p:nvPr/>
        </p:nvSpPr>
        <p:spPr bwMode="auto">
          <a:xfrm>
            <a:off x="6441866" y="2190144"/>
            <a:ext cx="2438707" cy="830997"/>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sz="2400" dirty="0" smtClean="0"/>
              <a:t>Note .</a:t>
            </a:r>
            <a:r>
              <a:rPr lang="en-US" sz="2400" dirty="0" err="1" smtClean="0"/>
              <a:t>csv</a:t>
            </a:r>
            <a:r>
              <a:rPr lang="en-US" sz="2400" dirty="0" smtClean="0"/>
              <a:t> in file name</a:t>
            </a:r>
            <a:endParaRPr lang="en-US" sz="2400" dirty="0"/>
          </a:p>
        </p:txBody>
      </p:sp>
      <p:sp>
        <p:nvSpPr>
          <p:cNvPr id="12" name="Text Box 5"/>
          <p:cNvSpPr txBox="1">
            <a:spLocks noChangeArrowheads="1"/>
          </p:cNvSpPr>
          <p:nvPr/>
        </p:nvSpPr>
        <p:spPr bwMode="auto">
          <a:xfrm>
            <a:off x="6681136" y="3329830"/>
            <a:ext cx="2438707" cy="1938992"/>
          </a:xfrm>
          <a:prstGeom prst="rect">
            <a:avLst/>
          </a:prstGeom>
          <a:solidFill>
            <a:srgbClr val="DDDDDD"/>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en-US" sz="2400" dirty="0" smtClean="0"/>
              <a:t>Select comma Separated values (.</a:t>
            </a:r>
            <a:r>
              <a:rPr lang="en-US" sz="2400" dirty="0" err="1" smtClean="0"/>
              <a:t>csv</a:t>
            </a:r>
            <a:r>
              <a:rPr lang="en-US" sz="2400" dirty="0" smtClean="0"/>
              <a:t>) in the "Format" dropdown.</a:t>
            </a:r>
            <a:endParaRPr lang="en-US" sz="24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389</TotalTime>
  <Words>2632</Words>
  <Application>Microsoft Macintosh PowerPoint</Application>
  <PresentationFormat>On-screen Show (4:3)</PresentationFormat>
  <Paragraphs>179</Paragraphs>
  <Slides>20</Slides>
  <Notes>17</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A Brief Introduction to R &amp; lavaan for Structural Equation Modeling</vt:lpstr>
      <vt:lpstr>Why use R with lavaan?</vt:lpstr>
      <vt:lpstr>The RStudio Interface</vt:lpstr>
      <vt:lpstr>Installing a Library in R</vt:lpstr>
      <vt:lpstr>Installing a Library in R: Select the Library</vt:lpstr>
      <vt:lpstr>Installing a Library in R: By Hand</vt:lpstr>
      <vt:lpstr>Exercise!</vt:lpstr>
      <vt:lpstr>R and Data: Use Data in a Long Table Format</vt:lpstr>
      <vt:lpstr>R doesn't Play Nice with Excel – save data in a comma or tab delimited file</vt:lpstr>
      <vt:lpstr>Step 1) Set your Working Directory</vt:lpstr>
      <vt:lpstr>Step 1) Set your Working Directory</vt:lpstr>
      <vt:lpstr>Step 2) Load Your Data File</vt:lpstr>
      <vt:lpstr>Step 3) View your Data in R</vt:lpstr>
      <vt:lpstr>Step 4) Build a Simple Model</vt:lpstr>
      <vt:lpstr>Step 5) Fit your Model</vt:lpstr>
      <vt:lpstr>Step 6) Looking at Your Results with Summary</vt:lpstr>
      <vt:lpstr>Step 6) Looking at Your Results: Fit</vt:lpstr>
      <vt:lpstr>Step 6) Looking at Your Results: Coefficients</vt:lpstr>
      <vt:lpstr>Step 6) Looking at Results: Standardized Coeffiecients</vt:lpstr>
      <vt:lpstr>Wrap Up</vt:lpstr>
    </vt:vector>
  </TitlesOfParts>
  <Company>UCSB</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Brief Introduction to R &amp; lavaan for Structural Equation Modeling</dc:title>
  <dc:creator>Jarrett Byrnes</dc:creator>
  <cp:lastModifiedBy>Jarrett Byrnes</cp:lastModifiedBy>
  <cp:revision>17</cp:revision>
  <dcterms:created xsi:type="dcterms:W3CDTF">2012-01-07T19:40:30Z</dcterms:created>
  <dcterms:modified xsi:type="dcterms:W3CDTF">2012-03-27T00:35:21Z</dcterms:modified>
</cp:coreProperties>
</file>